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ppt/tags/tag20.xml" ContentType="application/vnd.openxmlformats-officedocument.presentationml.tags+xml"/>
  <Override PartName="/ppt/notesSlides/notesSlide19.xml" ContentType="application/vnd.openxmlformats-officedocument.presentationml.notesSlide+xml"/>
  <Override PartName="/ppt/tags/tag21.xml" ContentType="application/vnd.openxmlformats-officedocument.presentationml.tags+xml"/>
  <Override PartName="/ppt/notesSlides/notesSlide20.xml" ContentType="application/vnd.openxmlformats-officedocument.presentationml.notesSlide+xml"/>
  <Override PartName="/ppt/tags/tag22.xml" ContentType="application/vnd.openxmlformats-officedocument.presentationml.tags+xml"/>
  <Override PartName="/ppt/notesSlides/notesSlide21.xml" ContentType="application/vnd.openxmlformats-officedocument.presentationml.notesSlide+xml"/>
  <Override PartName="/ppt/tags/tag23.xml" ContentType="application/vnd.openxmlformats-officedocument.presentationml.tags+xml"/>
  <Override PartName="/ppt/notesSlides/notesSlide22.xml" ContentType="application/vnd.openxmlformats-officedocument.presentationml.notesSlide+xml"/>
  <Override PartName="/ppt/tags/tag24.xml" ContentType="application/vnd.openxmlformats-officedocument.presentationml.tags+xml"/>
  <Override PartName="/ppt/notesSlides/notesSlide23.xml" ContentType="application/vnd.openxmlformats-officedocument.presentationml.notesSlide+xml"/>
  <Override PartName="/ppt/tags/tag25.xml" ContentType="application/vnd.openxmlformats-officedocument.presentationml.tags+xml"/>
  <Override PartName="/ppt/notesSlides/notesSlide24.xml" ContentType="application/vnd.openxmlformats-officedocument.presentationml.notesSlide+xml"/>
  <Override PartName="/ppt/tags/tag26.xml" ContentType="application/vnd.openxmlformats-officedocument.presentationml.tags+xml"/>
  <Override PartName="/ppt/notesSlides/notesSlide25.xml" ContentType="application/vnd.openxmlformats-officedocument.presentationml.notesSlide+xml"/>
  <Override PartName="/ppt/tags/tag27.xml" ContentType="application/vnd.openxmlformats-officedocument.presentationml.tags+xml"/>
  <Override PartName="/ppt/notesSlides/notesSlide26.xml" ContentType="application/vnd.openxmlformats-officedocument.presentationml.notesSlide+xml"/>
  <Override PartName="/ppt/tags/tag28.xml" ContentType="application/vnd.openxmlformats-officedocument.presentationml.tags+xml"/>
  <Override PartName="/ppt/notesSlides/notesSlide27.xml" ContentType="application/vnd.openxmlformats-officedocument.presentationml.notesSlide+xml"/>
  <Override PartName="/ppt/tags/tag29.xml" ContentType="application/vnd.openxmlformats-officedocument.presentationml.tags+xml"/>
  <Override PartName="/ppt/notesSlides/notesSlide28.xml" ContentType="application/vnd.openxmlformats-officedocument.presentationml.notesSlide+xml"/>
  <Override PartName="/ppt/tags/tag30.xml" ContentType="application/vnd.openxmlformats-officedocument.presentationml.tags+xml"/>
  <Override PartName="/ppt/notesSlides/notesSlide29.xml" ContentType="application/vnd.openxmlformats-officedocument.presentationml.notesSlide+xml"/>
  <Override PartName="/ppt/tags/tag31.xml" ContentType="application/vnd.openxmlformats-officedocument.presentationml.tags+xml"/>
  <Override PartName="/ppt/notesSlides/notesSlide30.xml" ContentType="application/vnd.openxmlformats-officedocument.presentationml.notesSlide+xml"/>
  <Override PartName="/ppt/tags/tag32.xml" ContentType="application/vnd.openxmlformats-officedocument.presentationml.tags+xml"/>
  <Override PartName="/ppt/notesSlides/notesSlide31.xml" ContentType="application/vnd.openxmlformats-officedocument.presentationml.notesSlide+xml"/>
  <Override PartName="/ppt/tags/tag33.xml" ContentType="application/vnd.openxmlformats-officedocument.presentationml.tags+xml"/>
  <Override PartName="/ppt/notesSlides/notesSlide32.xml" ContentType="application/vnd.openxmlformats-officedocument.presentationml.notesSlide+xml"/>
  <Override PartName="/ppt/tags/tag34.xml" ContentType="application/vnd.openxmlformats-officedocument.presentationml.tags+xml"/>
  <Override PartName="/ppt/notesSlides/notesSlide33.xml" ContentType="application/vnd.openxmlformats-officedocument.presentationml.notesSlide+xml"/>
  <Override PartName="/ppt/tags/tag35.xml" ContentType="application/vnd.openxmlformats-officedocument.presentationml.tags+xml"/>
  <Override PartName="/ppt/notesSlides/notesSlide34.xml" ContentType="application/vnd.openxmlformats-officedocument.presentationml.notesSlide+xml"/>
  <Override PartName="/ppt/tags/tag36.xml" ContentType="application/vnd.openxmlformats-officedocument.presentationml.tags+xml"/>
  <Override PartName="/ppt/notesSlides/notesSlide35.xml" ContentType="application/vnd.openxmlformats-officedocument.presentationml.notesSlide+xml"/>
  <Override PartName="/ppt/tags/tag37.xml" ContentType="application/vnd.openxmlformats-officedocument.presentationml.tags+xml"/>
  <Override PartName="/ppt/notesSlides/notesSlide36.xml" ContentType="application/vnd.openxmlformats-officedocument.presentationml.notesSlide+xml"/>
  <Override PartName="/ppt/tags/tag38.xml" ContentType="application/vnd.openxmlformats-officedocument.presentationml.tags+xml"/>
  <Override PartName="/ppt/notesSlides/notesSlide37.xml" ContentType="application/vnd.openxmlformats-officedocument.presentationml.notesSlide+xml"/>
  <Override PartName="/ppt/tags/tag39.xml" ContentType="application/vnd.openxmlformats-officedocument.presentationml.tags+xml"/>
  <Override PartName="/ppt/notesSlides/notesSlide38.xml" ContentType="application/vnd.openxmlformats-officedocument.presentationml.notesSlide+xml"/>
  <Override PartName="/ppt/tags/tag40.xml" ContentType="application/vnd.openxmlformats-officedocument.presentationml.tags+xml"/>
  <Override PartName="/ppt/notesSlides/notesSlide39.xml" ContentType="application/vnd.openxmlformats-officedocument.presentationml.notesSlide+xml"/>
  <Override PartName="/ppt/tags/tag41.xml" ContentType="application/vnd.openxmlformats-officedocument.presentationml.tags+xml"/>
  <Override PartName="/ppt/notesSlides/notesSlide40.xml" ContentType="application/vnd.openxmlformats-officedocument.presentationml.notesSlide+xml"/>
  <Override PartName="/ppt/tags/tag42.xml" ContentType="application/vnd.openxmlformats-officedocument.presentationml.tags+xml"/>
  <Override PartName="/ppt/notesSlides/notesSlide41.xml" ContentType="application/vnd.openxmlformats-officedocument.presentationml.notesSlide+xml"/>
  <Override PartName="/ppt/tags/tag43.xml" ContentType="application/vnd.openxmlformats-officedocument.presentationml.tags+xml"/>
  <Override PartName="/ppt/notesSlides/notesSlide42.xml" ContentType="application/vnd.openxmlformats-officedocument.presentationml.notesSlide+xml"/>
  <Override PartName="/ppt/tags/tag44.xml" ContentType="application/vnd.openxmlformats-officedocument.presentationml.tags+xml"/>
  <Override PartName="/ppt/notesSlides/notesSlide43.xml" ContentType="application/vnd.openxmlformats-officedocument.presentationml.notesSlide+xml"/>
  <Override PartName="/ppt/tags/tag45.xml" ContentType="application/vnd.openxmlformats-officedocument.presentationml.tags+xml"/>
  <Override PartName="/ppt/notesSlides/notesSlide44.xml" ContentType="application/vnd.openxmlformats-officedocument.presentationml.notesSlide+xml"/>
  <Override PartName="/ppt/tags/tag46.xml" ContentType="application/vnd.openxmlformats-officedocument.presentationml.tags+xml"/>
  <Override PartName="/ppt/notesSlides/notesSlide45.xml" ContentType="application/vnd.openxmlformats-officedocument.presentationml.notesSlide+xml"/>
  <Override PartName="/ppt/tags/tag47.xml" ContentType="application/vnd.openxmlformats-officedocument.presentationml.tags+xml"/>
  <Override PartName="/ppt/notesSlides/notesSlide46.xml" ContentType="application/vnd.openxmlformats-officedocument.presentationml.notesSlide+xml"/>
  <Override PartName="/ppt/tags/tag48.xml" ContentType="application/vnd.openxmlformats-officedocument.presentationml.tags+xml"/>
  <Override PartName="/ppt/notesSlides/notesSlide47.xml" ContentType="application/vnd.openxmlformats-officedocument.presentationml.notesSlide+xml"/>
  <Override PartName="/ppt/tags/tag49.xml" ContentType="application/vnd.openxmlformats-officedocument.presentationml.tags+xml"/>
  <Override PartName="/ppt/notesSlides/notesSlide48.xml" ContentType="application/vnd.openxmlformats-officedocument.presentationml.notesSlide+xml"/>
  <Override PartName="/ppt/tags/tag50.xml" ContentType="application/vnd.openxmlformats-officedocument.presentationml.tags+xml"/>
  <Override PartName="/ppt/notesSlides/notesSlide49.xml" ContentType="application/vnd.openxmlformats-officedocument.presentationml.notesSlide+xml"/>
  <Override PartName="/ppt/tags/tag51.xml" ContentType="application/vnd.openxmlformats-officedocument.presentationml.tags+xml"/>
  <Override PartName="/ppt/notesSlides/notesSlide50.xml" ContentType="application/vnd.openxmlformats-officedocument.presentationml.notesSlide+xml"/>
  <Override PartName="/ppt/tags/tag52.xml" ContentType="application/vnd.openxmlformats-officedocument.presentationml.tags+xml"/>
  <Override PartName="/ppt/notesSlides/notesSlide51.xml" ContentType="application/vnd.openxmlformats-officedocument.presentationml.notesSlide+xml"/>
  <Override PartName="/ppt/tags/tag53.xml" ContentType="application/vnd.openxmlformats-officedocument.presentationml.tags+xml"/>
  <Override PartName="/ppt/notesSlides/notesSlide52.xml" ContentType="application/vnd.openxmlformats-officedocument.presentationml.notesSlide+xml"/>
  <Override PartName="/ppt/tags/tag54.xml" ContentType="application/vnd.openxmlformats-officedocument.presentationml.tags+xml"/>
  <Override PartName="/ppt/notesSlides/notesSlide53.xml" ContentType="application/vnd.openxmlformats-officedocument.presentationml.notesSlide+xml"/>
  <Override PartName="/ppt/tags/tag55.xml" ContentType="application/vnd.openxmlformats-officedocument.presentationml.tags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7" r:id="rId1"/>
    <p:sldMasterId id="2147483765" r:id="rId2"/>
  </p:sldMasterIdLst>
  <p:notesMasterIdLst>
    <p:notesMasterId r:id="rId58"/>
  </p:notesMasterIdLst>
  <p:sldIdLst>
    <p:sldId id="258" r:id="rId3"/>
    <p:sldId id="376" r:id="rId4"/>
    <p:sldId id="377" r:id="rId5"/>
    <p:sldId id="330" r:id="rId6"/>
    <p:sldId id="331" r:id="rId7"/>
    <p:sldId id="332" r:id="rId8"/>
    <p:sldId id="333" r:id="rId9"/>
    <p:sldId id="304" r:id="rId10"/>
    <p:sldId id="378" r:id="rId11"/>
    <p:sldId id="337" r:id="rId12"/>
    <p:sldId id="338" r:id="rId13"/>
    <p:sldId id="339" r:id="rId14"/>
    <p:sldId id="340" r:id="rId15"/>
    <p:sldId id="341" r:id="rId16"/>
    <p:sldId id="342" r:id="rId17"/>
    <p:sldId id="346" r:id="rId18"/>
    <p:sldId id="379" r:id="rId19"/>
    <p:sldId id="343" r:id="rId20"/>
    <p:sldId id="344" r:id="rId21"/>
    <p:sldId id="345" r:id="rId22"/>
    <p:sldId id="347" r:id="rId23"/>
    <p:sldId id="349" r:id="rId24"/>
    <p:sldId id="348" r:id="rId25"/>
    <p:sldId id="350" r:id="rId26"/>
    <p:sldId id="351" r:id="rId27"/>
    <p:sldId id="363" r:id="rId28"/>
    <p:sldId id="390" r:id="rId29"/>
    <p:sldId id="352" r:id="rId30"/>
    <p:sldId id="357" r:id="rId31"/>
    <p:sldId id="380" r:id="rId32"/>
    <p:sldId id="355" r:id="rId33"/>
    <p:sldId id="356" r:id="rId34"/>
    <p:sldId id="381" r:id="rId35"/>
    <p:sldId id="382" r:id="rId36"/>
    <p:sldId id="383" r:id="rId37"/>
    <p:sldId id="384" r:id="rId38"/>
    <p:sldId id="385" r:id="rId39"/>
    <p:sldId id="358" r:id="rId40"/>
    <p:sldId id="360" r:id="rId41"/>
    <p:sldId id="359" r:id="rId42"/>
    <p:sldId id="361" r:id="rId43"/>
    <p:sldId id="362" r:id="rId44"/>
    <p:sldId id="365" r:id="rId45"/>
    <p:sldId id="366" r:id="rId46"/>
    <p:sldId id="369" r:id="rId47"/>
    <p:sldId id="370" r:id="rId48"/>
    <p:sldId id="371" r:id="rId49"/>
    <p:sldId id="386" r:id="rId50"/>
    <p:sldId id="372" r:id="rId51"/>
    <p:sldId id="387" r:id="rId52"/>
    <p:sldId id="374" r:id="rId53"/>
    <p:sldId id="391" r:id="rId54"/>
    <p:sldId id="389" r:id="rId55"/>
    <p:sldId id="298" r:id="rId56"/>
    <p:sldId id="920" r:id="rId57"/>
  </p:sldIdLst>
  <p:sldSz cx="12192000" cy="6858000"/>
  <p:notesSz cx="6858000" cy="9144000"/>
  <p:custDataLst>
    <p:tags r:id="rId5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0A07"/>
    <a:srgbClr val="6E1406"/>
    <a:srgbClr val="E09554"/>
    <a:srgbClr val="30699E"/>
    <a:srgbClr val="2B2B29"/>
    <a:srgbClr val="6A87B0"/>
    <a:srgbClr val="578DC9"/>
    <a:srgbClr val="CBD2EA"/>
    <a:srgbClr val="3E1A00"/>
    <a:srgbClr val="113F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13" autoAdjust="0"/>
    <p:restoredTop sz="88488" autoAdjust="0"/>
  </p:normalViewPr>
  <p:slideViewPr>
    <p:cSldViewPr snapToGrid="0">
      <p:cViewPr>
        <p:scale>
          <a:sx n="127" d="100"/>
          <a:sy n="127" d="100"/>
        </p:scale>
        <p:origin x="504" y="-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61" Type="http://schemas.openxmlformats.org/officeDocument/2006/relationships/viewProps" Target="viewProp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tags" Target="tags/tag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2B004B-FCCC-4D4A-89D7-48EABCB64B8B}" type="datetimeFigureOut">
              <a:rPr lang="en-US" smtClean="0"/>
              <a:t>5/1/23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CBEC71-F2EA-4B56-8282-D5B5CCDB23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3580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CBEC71-F2EA-4B56-8282-D5B5CCDB237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4139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It is in knowing Jesus that we can know God!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CBEC71-F2EA-4B56-8282-D5B5CCDB237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8690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CBEC71-F2EA-4B56-8282-D5B5CCDB237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5103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CBEC71-F2EA-4B56-8282-D5B5CCDB237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4596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CBEC71-F2EA-4B56-8282-D5B5CCDB237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00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CBEC71-F2EA-4B56-8282-D5B5CCDB237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5006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CBEC71-F2EA-4B56-8282-D5B5CCDB237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649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CBEC71-F2EA-4B56-8282-D5B5CCDB237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1185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CBEC71-F2EA-4B56-8282-D5B5CCDB237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2290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It is in knowing Jesus that we can know God!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CBEC71-F2EA-4B56-8282-D5B5CCDB237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1138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CBEC71-F2EA-4B56-8282-D5B5CCDB237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2309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CBEC71-F2EA-4B56-8282-D5B5CCDB237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8777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are not he only paths – they are just the only ones Paul addresses here.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CBEC71-F2EA-4B56-8282-D5B5CCDB237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4924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CBEC71-F2EA-4B56-8282-D5B5CCDB237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12333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CBEC71-F2EA-4B56-8282-D5B5CCDB237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6270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gospel is the power of God to change hearts and lives!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CBEC71-F2EA-4B56-8282-D5B5CCDB237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47263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gospel is the power of God to change hearts and lives!  It makes it possible to love, to forgive, to sacrifice things precious to us!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CBEC71-F2EA-4B56-8282-D5B5CCDB237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96832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CBEC71-F2EA-4B56-8282-D5B5CCDB237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59424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CBEC71-F2EA-4B56-8282-D5B5CCDB237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50270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are not he only paths – they are just the only ones Paul addresses here.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CBEC71-F2EA-4B56-8282-D5B5CCDB237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03629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CBEC71-F2EA-4B56-8282-D5B5CCDB237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53524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CBEC71-F2EA-4B56-8282-D5B5CCDB237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0731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CBEC71-F2EA-4B56-8282-D5B5CCDB237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94039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CBEC71-F2EA-4B56-8282-D5B5CCDB2376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57507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CBEC71-F2EA-4B56-8282-D5B5CCDB2376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5096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CBEC71-F2EA-4B56-8282-D5B5CCDB2376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55728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CBEC71-F2EA-4B56-8282-D5B5CCDB2376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46454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CBEC71-F2EA-4B56-8282-D5B5CCDB2376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77249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CBEC71-F2EA-4B56-8282-D5B5CCDB2376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09299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CBEC71-F2EA-4B56-8282-D5B5CCDB2376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42631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CBEC71-F2EA-4B56-8282-D5B5CCDB2376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59168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CBEC71-F2EA-4B56-8282-D5B5CCDB2376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01799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CBEC71-F2EA-4B56-8282-D5B5CCDB2376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116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CBEC71-F2EA-4B56-8282-D5B5CCDB237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92735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CBEC71-F2EA-4B56-8282-D5B5CCDB2376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45185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Example:  Let’s say you have a friend who has lost a child.  You can be with them and try to comfort them, but you will never really know what they are going through unless you too have experienced it.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CBEC71-F2EA-4B56-8282-D5B5CCDB2376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15459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CBEC71-F2EA-4B56-8282-D5B5CCDB2376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77847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It is in knowing Jesus that we can know God!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CBEC71-F2EA-4B56-8282-D5B5CCDB2376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32100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CBEC71-F2EA-4B56-8282-D5B5CCDB2376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99900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CBEC71-F2EA-4B56-8282-D5B5CCDB2376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33940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CBEC71-F2EA-4B56-8282-D5B5CCDB2376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54324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CBEC71-F2EA-4B56-8282-D5B5CCDB2376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11198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CBEC71-F2EA-4B56-8282-D5B5CCDB2376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33816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CBEC71-F2EA-4B56-8282-D5B5CCDB2376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4525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CBEC71-F2EA-4B56-8282-D5B5CCDB237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97098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CBEC71-F2EA-4B56-8282-D5B5CCDB2376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083185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CBEC71-F2EA-4B56-8282-D5B5CCDB2376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06944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CBEC71-F2EA-4B56-8282-D5B5CCDB2376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358909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CBEC71-F2EA-4B56-8282-D5B5CCDB2376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424260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CBEC71-F2EA-4B56-8282-D5B5CCDB2376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446186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2EDCEA-0CB3-DA48-9F73-F780BAA943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NT Preaching (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np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)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CBEC71-F2EA-4B56-8282-D5B5CCDB237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6102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CBEC71-F2EA-4B56-8282-D5B5CCDB237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6335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CBEC71-F2EA-4B56-8282-D5B5CCDB237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1272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CBEC71-F2EA-4B56-8282-D5B5CCDB237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818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2D18B-A05A-4C91-82DA-69E5D2F12AB3}" type="datetimeFigureOut">
              <a:rPr lang="en-US" smtClean="0"/>
              <a:t>5/1/23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998EB-8823-4EF2-82A3-53A62F38B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390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2D18B-A05A-4C91-82DA-69E5D2F12AB3}" type="datetimeFigureOut">
              <a:rPr lang="en-US" smtClean="0"/>
              <a:t>5/1/23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998EB-8823-4EF2-82A3-53A62F38B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727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2D18B-A05A-4C91-82DA-69E5D2F12AB3}" type="datetimeFigureOut">
              <a:rPr lang="en-US" smtClean="0"/>
              <a:t>5/1/23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998EB-8823-4EF2-82A3-53A62F38B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873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2D18B-A05A-4C91-82DA-69E5D2F12AB3}" type="datetimeFigureOut">
              <a:rPr lang="en-US" smtClean="0"/>
              <a:t>5/1/23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998EB-8823-4EF2-82A3-53A62F38B75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293164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2D18B-A05A-4C91-82DA-69E5D2F12AB3}" type="datetimeFigureOut">
              <a:rPr lang="en-US" smtClean="0"/>
              <a:t>5/1/23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998EB-8823-4EF2-82A3-53A62F38B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5304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2D18B-A05A-4C91-82DA-69E5D2F12AB3}" type="datetimeFigureOut">
              <a:rPr lang="en-US" smtClean="0"/>
              <a:t>5/1/23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998EB-8823-4EF2-82A3-53A62F38B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8162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2D18B-A05A-4C91-82DA-69E5D2F12AB3}" type="datetimeFigureOut">
              <a:rPr lang="en-US" smtClean="0"/>
              <a:t>5/1/23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998EB-8823-4EF2-82A3-53A62F38B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4013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2D18B-A05A-4C91-82DA-69E5D2F12AB3}" type="datetimeFigureOut">
              <a:rPr lang="en-US" smtClean="0"/>
              <a:t>5/1/23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998EB-8823-4EF2-82A3-53A62F38B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935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2D18B-A05A-4C91-82DA-69E5D2F12AB3}" type="datetimeFigureOut">
              <a:rPr lang="en-US" smtClean="0"/>
              <a:t>5/1/23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998EB-8823-4EF2-82A3-53A62F38B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5517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83608D9-E17D-EF41-B855-0F776DCE40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523499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/>
            </a:lvl1pPr>
            <a:lvl2pPr marL="609585" indent="0">
              <a:buNone/>
              <a:defRPr sz="2400"/>
            </a:lvl2pPr>
            <a:lvl3pPr marL="1219170" indent="0">
              <a:buNone/>
              <a:defRPr sz="2133"/>
            </a:lvl3pPr>
            <a:lvl4pPr marL="1828754" indent="0">
              <a:buNone/>
              <a:defRPr sz="1867"/>
            </a:lvl4pPr>
            <a:lvl5pPr marL="2438339" indent="0">
              <a:buNone/>
              <a:defRPr sz="1867"/>
            </a:lvl5pPr>
            <a:lvl6pPr marL="3047924" indent="0">
              <a:buNone/>
              <a:defRPr sz="1867"/>
            </a:lvl6pPr>
            <a:lvl7pPr marL="3657509" indent="0">
              <a:buNone/>
              <a:defRPr sz="1867"/>
            </a:lvl7pPr>
            <a:lvl8pPr marL="4267093" indent="0">
              <a:buNone/>
              <a:defRPr sz="1867"/>
            </a:lvl8pPr>
            <a:lvl9pPr marL="4876678" indent="0">
              <a:buNone/>
              <a:defRPr sz="18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E16645-8042-E44F-8343-D9B42FFDC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11075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2D18B-A05A-4C91-82DA-69E5D2F12AB3}" type="datetimeFigureOut">
              <a:rPr lang="en-US" smtClean="0"/>
              <a:t>5/1/23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998EB-8823-4EF2-82A3-53A62F38B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3430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3072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3072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1189A3A-0DC1-7C41-A456-8DF8558F2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86715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BEA7D18-D1E9-844D-9A76-98DC3D89F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471481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E524601-B81A-284C-8D49-5BB266B52D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710010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B98C5F-39FA-514F-B41D-4A35F65A93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981311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F9746B7-792A-3A44-ADFA-C933FA439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690536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D9DDC62-B8DE-0640-BF2B-4B0C5C7B4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002236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79015C7-6C60-534C-878F-B7C81A286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6681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7813"/>
            <a:ext cx="27432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7813"/>
            <a:ext cx="80264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A78BBA1-D83C-D143-93CA-CEE604AAD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505208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609585" indent="0" algn="ctr">
              <a:buNone/>
              <a:defRPr/>
            </a:lvl2pPr>
            <a:lvl3pPr marL="1219170" indent="0" algn="ctr">
              <a:buNone/>
              <a:defRPr/>
            </a:lvl3pPr>
            <a:lvl4pPr marL="1828754" indent="0" algn="ctr">
              <a:buNone/>
              <a:defRPr/>
            </a:lvl4pPr>
            <a:lvl5pPr marL="2438339" indent="0" algn="ctr">
              <a:buNone/>
              <a:defRPr/>
            </a:lvl5pPr>
            <a:lvl6pPr marL="3047924" indent="0" algn="ctr">
              <a:buNone/>
              <a:defRPr/>
            </a:lvl6pPr>
            <a:lvl7pPr marL="3657509" indent="0" algn="ctr">
              <a:buNone/>
              <a:defRPr/>
            </a:lvl7pPr>
            <a:lvl8pPr marL="4267093" indent="0" algn="ctr">
              <a:buNone/>
              <a:defRPr/>
            </a:lvl8pPr>
            <a:lvl9pPr marL="487667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C0D556E-1B47-E145-B343-9708077C20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926126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2D18B-A05A-4C91-82DA-69E5D2F12AB3}" type="datetimeFigureOut">
              <a:rPr lang="en-US" smtClean="0"/>
              <a:t>5/1/23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998EB-8823-4EF2-82A3-53A62F38B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236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2D18B-A05A-4C91-82DA-69E5D2F12AB3}" type="datetimeFigureOut">
              <a:rPr lang="en-US" smtClean="0"/>
              <a:t>5/1/23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998EB-8823-4EF2-82A3-53A62F38B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506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2D18B-A05A-4C91-82DA-69E5D2F12AB3}" type="datetimeFigureOut">
              <a:rPr lang="en-US" smtClean="0"/>
              <a:t>5/1/23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998EB-8823-4EF2-82A3-53A62F38B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374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2D18B-A05A-4C91-82DA-69E5D2F12AB3}" type="datetimeFigureOut">
              <a:rPr lang="en-US" smtClean="0"/>
              <a:t>5/1/23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998EB-8823-4EF2-82A3-53A62F38B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583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2D18B-A05A-4C91-82DA-69E5D2F12AB3}" type="datetimeFigureOut">
              <a:rPr lang="en-US" smtClean="0"/>
              <a:t>5/1/23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998EB-8823-4EF2-82A3-53A62F38B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051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2D18B-A05A-4C91-82DA-69E5D2F12AB3}" type="datetimeFigureOut">
              <a:rPr lang="en-US" smtClean="0"/>
              <a:t>5/1/23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998EB-8823-4EF2-82A3-53A62F38B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947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2D18B-A05A-4C91-82DA-69E5D2F12AB3}" type="datetimeFigureOut">
              <a:rPr lang="en-US" smtClean="0"/>
              <a:t>5/1/23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998EB-8823-4EF2-82A3-53A62F38B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691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6362D18B-A05A-4C91-82DA-69E5D2F12AB3}" type="datetimeFigureOut">
              <a:rPr lang="en-US" smtClean="0"/>
              <a:t>5/1/23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218998EB-8823-4EF2-82A3-53A62F38B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79916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  <p:sldLayoutId id="2147483760" r:id="rId13"/>
    <p:sldLayoutId id="2147483761" r:id="rId14"/>
    <p:sldLayoutId id="2147483762" r:id="rId15"/>
    <p:sldLayoutId id="2147483763" r:id="rId16"/>
    <p:sldLayoutId id="2147483764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2" y="3902077"/>
            <a:ext cx="4533900" cy="2949575"/>
            <a:chOff x="0" y="2458"/>
            <a:chExt cx="2142" cy="1858"/>
          </a:xfrm>
        </p:grpSpPr>
        <p:sp>
          <p:nvSpPr>
            <p:cNvPr id="32973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9708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09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10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32973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4"/>
            <a:ext cx="109728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2973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974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333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333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333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61F442D0-A11F-2640-8129-5D1BEF7A3C1E}" type="slidenum">
              <a:rPr lang="en-US" smtClean="0"/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55099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609585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6pPr>
      <a:lvl7pPr marL="1219170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7pPr>
      <a:lvl8pPr marL="1828754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8pPr>
      <a:lvl9pPr marL="2438339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9pPr>
    </p:titleStyle>
    <p:bodyStyle>
      <a:lvl1pPr marL="457189" indent="-457189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charset="0"/>
        <a:buChar char="l"/>
        <a:defRPr sz="42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  <a:cs typeface="ＭＳ Ｐゴシック" pitchFamily="-111" charset="-128"/>
        </a:defRPr>
      </a:lvl1pPr>
      <a:lvl2pPr marL="990575" indent="-38099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l"/>
        <a:defRPr sz="3733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2pPr>
      <a:lvl3pPr marL="1523962" indent="-304792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0"/>
        </a:defRPr>
      </a:lvl3pPr>
      <a:lvl4pPr marL="2133547" indent="-304792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0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743131" indent="-304792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5pPr>
      <a:lvl6pPr marL="3352716" indent="-304792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6pPr>
      <a:lvl7pPr marL="3962301" indent="-304792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7pPr>
      <a:lvl8pPr marL="4571886" indent="-304792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8pPr>
      <a:lvl9pPr marL="5181470" indent="-304792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4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Relationship Id="rId4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Relationship Id="rId4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Relationship Id="rId4" Type="http://schemas.openxmlformats.org/officeDocument/2006/relationships/image" Target="../media/image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1.xml"/><Relationship Id="rId4" Type="http://schemas.openxmlformats.org/officeDocument/2006/relationships/image" Target="../media/image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2.xml"/><Relationship Id="rId4" Type="http://schemas.openxmlformats.org/officeDocument/2006/relationships/image" Target="../media/image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3.xml"/><Relationship Id="rId4" Type="http://schemas.openxmlformats.org/officeDocument/2006/relationships/image" Target="../media/image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4.xml"/><Relationship Id="rId4" Type="http://schemas.openxmlformats.org/officeDocument/2006/relationships/image" Target="../media/image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5.xml"/><Relationship Id="rId4" Type="http://schemas.openxmlformats.org/officeDocument/2006/relationships/image" Target="../media/image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6.xml"/><Relationship Id="rId4" Type="http://schemas.openxmlformats.org/officeDocument/2006/relationships/image" Target="../media/image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7.xml"/><Relationship Id="rId4" Type="http://schemas.openxmlformats.org/officeDocument/2006/relationships/image" Target="../media/image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8.xml"/><Relationship Id="rId4" Type="http://schemas.openxmlformats.org/officeDocument/2006/relationships/image" Target="../media/image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9.xml"/><Relationship Id="rId4" Type="http://schemas.openxmlformats.org/officeDocument/2006/relationships/image" Target="../media/image1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0.xml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5" Type="http://schemas.openxmlformats.org/officeDocument/2006/relationships/hyperlink" Target="http://www.flickr.com/photos/proimos/7908717282/" TargetMode="External"/><Relationship Id="rId4" Type="http://schemas.openxmlformats.org/officeDocument/2006/relationships/image" Target="../media/image9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1.xml"/><Relationship Id="rId4" Type="http://schemas.openxmlformats.org/officeDocument/2006/relationships/image" Target="../media/image11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2.xml"/><Relationship Id="rId4" Type="http://schemas.openxmlformats.org/officeDocument/2006/relationships/image" Target="../media/image11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3.xml"/><Relationship Id="rId4" Type="http://schemas.openxmlformats.org/officeDocument/2006/relationships/image" Target="../media/image11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4.xml"/><Relationship Id="rId4" Type="http://schemas.openxmlformats.org/officeDocument/2006/relationships/image" Target="../media/image11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5.xml"/><Relationship Id="rId4" Type="http://schemas.openxmlformats.org/officeDocument/2006/relationships/image" Target="../media/image11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6.xml"/><Relationship Id="rId4" Type="http://schemas.openxmlformats.org/officeDocument/2006/relationships/image" Target="../media/image11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7.xml"/><Relationship Id="rId4" Type="http://schemas.openxmlformats.org/officeDocument/2006/relationships/image" Target="../media/image11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8.xml"/><Relationship Id="rId4" Type="http://schemas.openxmlformats.org/officeDocument/2006/relationships/image" Target="../media/image11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9.xml"/><Relationship Id="rId4" Type="http://schemas.openxmlformats.org/officeDocument/2006/relationships/image" Target="../media/image11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0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../media/image10.jp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1.xml"/><Relationship Id="rId4" Type="http://schemas.openxmlformats.org/officeDocument/2006/relationships/image" Target="../media/image11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2.xml"/><Relationship Id="rId4" Type="http://schemas.openxmlformats.org/officeDocument/2006/relationships/image" Target="../media/image11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3.xml"/><Relationship Id="rId4" Type="http://schemas.openxmlformats.org/officeDocument/2006/relationships/image" Target="../media/image11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4.xml"/><Relationship Id="rId4" Type="http://schemas.openxmlformats.org/officeDocument/2006/relationships/image" Target="../media/image6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5.xml"/><Relationship Id="rId4" Type="http://schemas.openxmlformats.org/officeDocument/2006/relationships/image" Target="../media/image6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6.xml"/><Relationship Id="rId4" Type="http://schemas.openxmlformats.org/officeDocument/2006/relationships/image" Target="../media/image6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7.xml"/><Relationship Id="rId4" Type="http://schemas.openxmlformats.org/officeDocument/2006/relationships/image" Target="../media/image6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8.xml"/><Relationship Id="rId4" Type="http://schemas.openxmlformats.org/officeDocument/2006/relationships/image" Target="../media/image6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9.xml"/><Relationship Id="rId4" Type="http://schemas.openxmlformats.org/officeDocument/2006/relationships/image" Target="../media/image6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0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openxmlformats.org/officeDocument/2006/relationships/image" Target="../media/image10.jp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1.xml"/><Relationship Id="rId4" Type="http://schemas.openxmlformats.org/officeDocument/2006/relationships/image" Target="../media/image6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2.xml"/><Relationship Id="rId4" Type="http://schemas.openxmlformats.org/officeDocument/2006/relationships/image" Target="../media/image6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3.xml"/><Relationship Id="rId4" Type="http://schemas.openxmlformats.org/officeDocument/2006/relationships/image" Target="../media/image6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4.xml"/><Relationship Id="rId4" Type="http://schemas.openxmlformats.org/officeDocument/2006/relationships/image" Target="../media/image6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5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B7037D37-DF0A-AC0D-8F32-FA7528CC6E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740"/>
            <a:ext cx="12192000" cy="6830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6E5970F-AC60-1204-9A5F-D19BBBC58F1F}"/>
              </a:ext>
            </a:extLst>
          </p:cNvPr>
          <p:cNvSpPr txBox="1"/>
          <p:nvPr/>
        </p:nvSpPr>
        <p:spPr>
          <a:xfrm>
            <a:off x="2017017" y="0"/>
            <a:ext cx="747191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defRPr sz="5400" b="1">
                <a:effectLst>
                  <a:glow rad="139700">
                    <a:schemeClr val="bg2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sz="7200" dirty="0">
                <a:solidFill>
                  <a:srgbClr val="FFFF00"/>
                </a:solidFill>
                <a:effectLst>
                  <a:glow rad="139700">
                    <a:schemeClr val="bg1"/>
                  </a:glow>
                </a:effectLst>
              </a:rPr>
              <a:t>Philippians</a:t>
            </a:r>
            <a:r>
              <a:rPr lang="en-US" sz="7200" dirty="0">
                <a:effectLst>
                  <a:glow rad="139700">
                    <a:schemeClr val="bg1"/>
                  </a:glow>
                </a:effectLst>
              </a:rPr>
              <a:t> </a:t>
            </a:r>
            <a:r>
              <a:rPr lang="en-US" sz="7200" dirty="0">
                <a:solidFill>
                  <a:srgbClr val="FFFF00"/>
                </a:solidFill>
                <a:effectLst>
                  <a:glow rad="139700">
                    <a:schemeClr val="bg1"/>
                  </a:glow>
                </a:effectLst>
              </a:rPr>
              <a:t>3:10-11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EB66FE-4E71-BA9B-AE6A-C8F4C78656C1}"/>
              </a:ext>
            </a:extLst>
          </p:cNvPr>
          <p:cNvSpPr txBox="1"/>
          <p:nvPr/>
        </p:nvSpPr>
        <p:spPr>
          <a:xfrm>
            <a:off x="358511" y="2823132"/>
            <a:ext cx="112326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FFFF00"/>
                </a:solidFill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Knowing Christ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636E0E6-1BD9-B585-445D-58752D7B53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486400"/>
            <a:ext cx="12192000" cy="1403552"/>
          </a:xfrm>
          <a:prstGeom prst="rect">
            <a:avLst/>
          </a:prstGeom>
          <a:solidFill>
            <a:sysClr val="windowText" lastClr="000000"/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514">
                <a:alpha val="74998"/>
              </a:srgbClr>
            </a:outerShdw>
          </a:effectLst>
        </p:spPr>
        <p:txBody>
          <a:bodyPr lIns="91430" tIns="45715" rIns="91430" bIns="45715"/>
          <a:lstStyle/>
          <a:p>
            <a:pPr marL="0" marR="0" lvl="0" indent="0" algn="ctr" defTabSz="9143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C00"/>
              </a:buClr>
              <a:buSzPct val="70000"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Dan Bridges</a:t>
            </a:r>
            <a:b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Amman International Church, Jordan (AmmanChurch.org)</a:t>
            </a:r>
            <a:b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Uploaded by Dr. Rick Griffith • Jordan Evangelical Theological Seminary</a:t>
            </a:r>
            <a:b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Files in many languages for free download at BibleStudyDownloads.org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836608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B7037D37-DF0A-AC0D-8F32-FA7528CC6E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740"/>
            <a:ext cx="12192000" cy="6830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4EB66FE-4E71-BA9B-AE6A-C8F4C78656C1}"/>
              </a:ext>
            </a:extLst>
          </p:cNvPr>
          <p:cNvSpPr txBox="1"/>
          <p:nvPr/>
        </p:nvSpPr>
        <p:spPr>
          <a:xfrm>
            <a:off x="340199" y="306607"/>
            <a:ext cx="112326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FF00"/>
                </a:solidFill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What does it mean to Know Christ?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B4CA1AC-1A78-21D4-FE82-2DE06F58B725}"/>
              </a:ext>
            </a:extLst>
          </p:cNvPr>
          <p:cNvSpPr txBox="1"/>
          <p:nvPr/>
        </p:nvSpPr>
        <p:spPr>
          <a:xfrm>
            <a:off x="479684" y="2498978"/>
            <a:ext cx="11232632" cy="2585323"/>
          </a:xfrm>
          <a:prstGeom prst="rect">
            <a:avLst/>
          </a:prstGeom>
          <a:solidFill>
            <a:srgbClr val="6A87B0">
              <a:alpha val="80000"/>
            </a:srgbClr>
          </a:solidFill>
        </p:spPr>
        <p:txBody>
          <a:bodyPr wrap="square" rtlCol="0">
            <a:spAutoFit/>
          </a:bodyPr>
          <a:lstStyle/>
          <a:p>
            <a:pPr marL="742950" indent="-742950">
              <a:spcAft>
                <a:spcPts val="1800"/>
              </a:spcAft>
              <a:buFont typeface="+mj-lt"/>
              <a:buAutoNum type="arabicPeriod"/>
            </a:pPr>
            <a:r>
              <a:rPr lang="en-US" sz="4400" b="1" dirty="0"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The nature of this knowledge</a:t>
            </a:r>
          </a:p>
          <a:p>
            <a:pPr marL="742950" indent="-742950">
              <a:spcAft>
                <a:spcPts val="1800"/>
              </a:spcAft>
              <a:buFont typeface="+mj-lt"/>
              <a:buAutoNum type="arabicPeriod"/>
            </a:pPr>
            <a:r>
              <a:rPr lang="en-US" sz="4400" b="1" dirty="0"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The path to this knowledge</a:t>
            </a:r>
          </a:p>
          <a:p>
            <a:pPr marL="742950" indent="-742950">
              <a:spcAft>
                <a:spcPts val="1800"/>
              </a:spcAft>
              <a:buFont typeface="+mj-lt"/>
              <a:buAutoNum type="arabicPeriod"/>
            </a:pPr>
            <a:r>
              <a:rPr lang="en-US" sz="4400" b="1" dirty="0"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The fruit of this knowledge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11147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B7037D37-DF0A-AC0D-8F32-FA7528CC6E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740"/>
            <a:ext cx="12192000" cy="6830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4EB66FE-4E71-BA9B-AE6A-C8F4C78656C1}"/>
              </a:ext>
            </a:extLst>
          </p:cNvPr>
          <p:cNvSpPr txBox="1"/>
          <p:nvPr/>
        </p:nvSpPr>
        <p:spPr>
          <a:xfrm>
            <a:off x="479684" y="1079306"/>
            <a:ext cx="11232632" cy="5509200"/>
          </a:xfrm>
          <a:prstGeom prst="rect">
            <a:avLst/>
          </a:prstGeom>
          <a:solidFill>
            <a:srgbClr val="6A87B0">
              <a:alpha val="8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4400" b="1" baseline="30000" dirty="0"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  <a:r>
              <a:rPr lang="en-US" sz="4400" b="1" dirty="0"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and be found in him… [having] the righteousness from God that depends on faith – </a:t>
            </a:r>
            <a:r>
              <a:rPr lang="en-US" sz="4400" b="1" baseline="30000" dirty="0"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10</a:t>
            </a:r>
            <a:r>
              <a:rPr lang="en-US" sz="4400" b="1" dirty="0"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>
                <a:solidFill>
                  <a:srgbClr val="FFFF00"/>
                </a:solidFill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en-US" sz="4400" b="1" dirty="0"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I may know him and the power of his resurrection, and may share his sufferings, becoming like him in his death, </a:t>
            </a:r>
            <a:r>
              <a:rPr lang="en-US" sz="4400" b="1" baseline="30000" dirty="0"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11</a:t>
            </a:r>
            <a:r>
              <a:rPr lang="en-US" sz="4400" b="1" dirty="0"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that by any means possible I may attain the resurrection from the dead.</a:t>
            </a:r>
          </a:p>
          <a:p>
            <a:r>
              <a:rPr lang="en-US" sz="4400" b="1" dirty="0"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          Philippians 3:9-11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205468D-FBBE-74B0-2CC3-B10EB82293D8}"/>
              </a:ext>
            </a:extLst>
          </p:cNvPr>
          <p:cNvSpPr txBox="1"/>
          <p:nvPr/>
        </p:nvSpPr>
        <p:spPr>
          <a:xfrm>
            <a:off x="340199" y="51777"/>
            <a:ext cx="112326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FF00"/>
                </a:solidFill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1. The Nature of this Knowledge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29A20D0-7BAB-D725-D46C-9AC660FF1D54}"/>
              </a:ext>
            </a:extLst>
          </p:cNvPr>
          <p:cNvCxnSpPr/>
          <p:nvPr/>
        </p:nvCxnSpPr>
        <p:spPr>
          <a:xfrm>
            <a:off x="554636" y="2443397"/>
            <a:ext cx="5541364" cy="0"/>
          </a:xfrm>
          <a:prstGeom prst="line">
            <a:avLst/>
          </a:prstGeom>
          <a:ln w="1016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56988F2-F1CC-219F-9AB4-4FE7685031D9}"/>
              </a:ext>
            </a:extLst>
          </p:cNvPr>
          <p:cNvCxnSpPr>
            <a:cxnSpLocks/>
          </p:cNvCxnSpPr>
          <p:nvPr/>
        </p:nvCxnSpPr>
        <p:spPr>
          <a:xfrm>
            <a:off x="2533338" y="3135443"/>
            <a:ext cx="3687580" cy="0"/>
          </a:xfrm>
          <a:prstGeom prst="line">
            <a:avLst/>
          </a:prstGeom>
          <a:ln w="1016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633534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B7037D37-DF0A-AC0D-8F32-FA7528CC6E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740"/>
            <a:ext cx="12192000" cy="6830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4EB66FE-4E71-BA9B-AE6A-C8F4C78656C1}"/>
              </a:ext>
            </a:extLst>
          </p:cNvPr>
          <p:cNvSpPr txBox="1"/>
          <p:nvPr/>
        </p:nvSpPr>
        <p:spPr>
          <a:xfrm>
            <a:off x="479684" y="1079306"/>
            <a:ext cx="11232632" cy="5709255"/>
          </a:xfrm>
          <a:prstGeom prst="rect">
            <a:avLst/>
          </a:prstGeom>
          <a:solidFill>
            <a:srgbClr val="6A87B0">
              <a:alpha val="80000"/>
            </a:srgbClr>
          </a:solidFill>
        </p:spPr>
        <p:txBody>
          <a:bodyPr wrap="square" rtlCol="0">
            <a:spAutoFit/>
          </a:bodyPr>
          <a:lstStyle/>
          <a:p>
            <a:pPr marL="742950" indent="-742950">
              <a:spcAft>
                <a:spcPts val="1800"/>
              </a:spcAft>
              <a:buFont typeface="+mj-lt"/>
              <a:buAutoNum type="arabicPeriod"/>
            </a:pPr>
            <a:r>
              <a:rPr lang="en-US" sz="4000" b="1" dirty="0"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We have to be righteous to have it</a:t>
            </a:r>
          </a:p>
          <a:p>
            <a:pPr lvl="2">
              <a:spcAft>
                <a:spcPts val="1800"/>
              </a:spcAft>
            </a:pPr>
            <a:r>
              <a:rPr lang="en-US" sz="4000" b="1" dirty="0"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(The righteousness God gives us through Christ gives us access to God – and therefore to a knowledge of God.)</a:t>
            </a:r>
          </a:p>
          <a:p>
            <a:pPr marL="742950" indent="-742950">
              <a:spcAft>
                <a:spcPts val="1800"/>
              </a:spcAft>
              <a:buFont typeface="+mj-lt"/>
              <a:buAutoNum type="arabicPeriod"/>
            </a:pPr>
            <a:r>
              <a:rPr lang="en-US" sz="4000" b="1" dirty="0"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We can’t have it as unbelievers</a:t>
            </a:r>
          </a:p>
          <a:p>
            <a:pPr lvl="2">
              <a:spcAft>
                <a:spcPts val="1800"/>
              </a:spcAft>
            </a:pPr>
            <a:r>
              <a:rPr lang="en-US" sz="4000" b="1" dirty="0"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(This was a knowledge that Paul did not have before – in spite of his extensive training in the scriptures!)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205468D-FBBE-74B0-2CC3-B10EB82293D8}"/>
              </a:ext>
            </a:extLst>
          </p:cNvPr>
          <p:cNvSpPr txBox="1"/>
          <p:nvPr/>
        </p:nvSpPr>
        <p:spPr>
          <a:xfrm>
            <a:off x="340199" y="51777"/>
            <a:ext cx="112326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FF00"/>
                </a:solidFill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1. The Nature of this Knowledge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12571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B7037D37-DF0A-AC0D-8F32-FA7528CC6E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740"/>
            <a:ext cx="12192000" cy="6830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4EB66FE-4E71-BA9B-AE6A-C8F4C78656C1}"/>
              </a:ext>
            </a:extLst>
          </p:cNvPr>
          <p:cNvSpPr txBox="1"/>
          <p:nvPr/>
        </p:nvSpPr>
        <p:spPr>
          <a:xfrm>
            <a:off x="479684" y="1037135"/>
            <a:ext cx="11232632" cy="2169825"/>
          </a:xfrm>
          <a:prstGeom prst="rect">
            <a:avLst/>
          </a:prstGeom>
          <a:solidFill>
            <a:srgbClr val="6A87B0">
              <a:alpha val="80000"/>
            </a:srgbClr>
          </a:solidFill>
        </p:spPr>
        <p:txBody>
          <a:bodyPr wrap="square" rtlCol="0">
            <a:spAutoFit/>
          </a:bodyPr>
          <a:lstStyle/>
          <a:p>
            <a:pPr marL="742950" indent="-742950">
              <a:spcAft>
                <a:spcPts val="1800"/>
              </a:spcAft>
              <a:buFont typeface="+mj-lt"/>
              <a:buAutoNum type="arabicPeriod" startAt="3"/>
            </a:pPr>
            <a:r>
              <a:rPr lang="en-US" sz="4000" b="1" dirty="0"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We are dependent on God to give it to us</a:t>
            </a:r>
          </a:p>
          <a:p>
            <a:pPr lvl="2">
              <a:spcAft>
                <a:spcPts val="1800"/>
              </a:spcAft>
            </a:pPr>
            <a:r>
              <a:rPr lang="en-US" sz="4000" b="1" dirty="0"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(As in any relationship, we are dependent on the other one revealing their heart to us.)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205468D-FBBE-74B0-2CC3-B10EB82293D8}"/>
              </a:ext>
            </a:extLst>
          </p:cNvPr>
          <p:cNvSpPr txBox="1"/>
          <p:nvPr/>
        </p:nvSpPr>
        <p:spPr>
          <a:xfrm>
            <a:off x="340199" y="51777"/>
            <a:ext cx="112326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FF00"/>
                </a:solidFill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1. The Nature of this Knowledge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7BC18BE-27B0-224C-2C4F-0B563A5A9200}"/>
              </a:ext>
            </a:extLst>
          </p:cNvPr>
          <p:cNvSpPr txBox="1"/>
          <p:nvPr/>
        </p:nvSpPr>
        <p:spPr>
          <a:xfrm>
            <a:off x="479684" y="3326311"/>
            <a:ext cx="11232632" cy="3400931"/>
          </a:xfrm>
          <a:prstGeom prst="rect">
            <a:avLst/>
          </a:prstGeom>
          <a:solidFill>
            <a:srgbClr val="6A87B0">
              <a:alpha val="80000"/>
            </a:srgbClr>
          </a:solidFill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4000" b="1" dirty="0"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 do not cease to give thanks for you, remembering you in my prayers, </a:t>
            </a:r>
            <a:r>
              <a:rPr lang="en-US" sz="4000" b="1" dirty="0">
                <a:solidFill>
                  <a:srgbClr val="FFFF00"/>
                </a:solidFill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that the God of our Lord Jesus Christ</a:t>
            </a:r>
            <a:r>
              <a:rPr lang="en-US" sz="4000" b="1" dirty="0"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the Father of glory, </a:t>
            </a:r>
            <a:r>
              <a:rPr lang="en-US" sz="4000" b="1" dirty="0">
                <a:solidFill>
                  <a:srgbClr val="FFFF00"/>
                </a:solidFill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may give you the Spirit of wisdom and of revelation in the knowledge of him…</a:t>
            </a:r>
          </a:p>
          <a:p>
            <a:pPr>
              <a:spcAft>
                <a:spcPts val="1800"/>
              </a:spcAft>
            </a:pPr>
            <a:r>
              <a:rPr lang="en-US" sz="4000" b="1" dirty="0">
                <a:solidFill>
                  <a:srgbClr val="FFFF00"/>
                </a:solidFill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                 Ephesians 1:16-17</a:t>
            </a:r>
            <a:endParaRPr lang="en-US" sz="4000" b="1" dirty="0">
              <a:effectLst>
                <a:glow rad="139700">
                  <a:schemeClr val="bg1"/>
                </a:glo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65611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B7037D37-DF0A-AC0D-8F32-FA7528CC6E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740"/>
            <a:ext cx="12192000" cy="6830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4EB66FE-4E71-BA9B-AE6A-C8F4C78656C1}"/>
              </a:ext>
            </a:extLst>
          </p:cNvPr>
          <p:cNvSpPr txBox="1"/>
          <p:nvPr/>
        </p:nvSpPr>
        <p:spPr>
          <a:xfrm>
            <a:off x="479684" y="1037135"/>
            <a:ext cx="11232632" cy="3631763"/>
          </a:xfrm>
          <a:prstGeom prst="rect">
            <a:avLst/>
          </a:prstGeom>
          <a:solidFill>
            <a:srgbClr val="6A87B0">
              <a:alpha val="80000"/>
            </a:srgbClr>
          </a:solidFill>
        </p:spPr>
        <p:txBody>
          <a:bodyPr wrap="square" rtlCol="0">
            <a:spAutoFit/>
          </a:bodyPr>
          <a:lstStyle/>
          <a:p>
            <a:pPr marL="742950" indent="-742950">
              <a:spcAft>
                <a:spcPts val="1800"/>
              </a:spcAft>
              <a:buFont typeface="+mj-lt"/>
              <a:buAutoNum type="arabicPeriod" startAt="4"/>
            </a:pPr>
            <a:r>
              <a:rPr lang="en-US" sz="4000" b="1" dirty="0"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It is intimate and personal – a relationship</a:t>
            </a:r>
          </a:p>
          <a:p>
            <a:pPr marL="1485900" lvl="2" indent="-5715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4000" b="1" dirty="0"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Word “know” is the same Greek word used to describe an intimate sexual relationship</a:t>
            </a:r>
          </a:p>
          <a:p>
            <a:pPr marL="1485900" lvl="2" indent="-5715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4000" b="1" dirty="0"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In vs. 8, Paul says, “Christ Jesus </a:t>
            </a:r>
            <a:r>
              <a:rPr lang="en-US" sz="4000" b="1" dirty="0">
                <a:solidFill>
                  <a:srgbClr val="FFFF00"/>
                </a:solidFill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my Lord</a:t>
            </a:r>
            <a:r>
              <a:rPr lang="en-US" sz="4000" b="1" dirty="0"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” instead of, “The Lord Jesus Christ”.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205468D-FBBE-74B0-2CC3-B10EB82293D8}"/>
              </a:ext>
            </a:extLst>
          </p:cNvPr>
          <p:cNvSpPr txBox="1"/>
          <p:nvPr/>
        </p:nvSpPr>
        <p:spPr>
          <a:xfrm>
            <a:off x="340199" y="51777"/>
            <a:ext cx="112326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FF00"/>
                </a:solidFill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1. The Nature of this Knowledge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44362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B7037D37-DF0A-AC0D-8F32-FA7528CC6E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740"/>
            <a:ext cx="12192000" cy="6830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4EB66FE-4E71-BA9B-AE6A-C8F4C78656C1}"/>
              </a:ext>
            </a:extLst>
          </p:cNvPr>
          <p:cNvSpPr txBox="1"/>
          <p:nvPr/>
        </p:nvSpPr>
        <p:spPr>
          <a:xfrm>
            <a:off x="479684" y="1037135"/>
            <a:ext cx="11232632" cy="707886"/>
          </a:xfrm>
          <a:prstGeom prst="rect">
            <a:avLst/>
          </a:prstGeom>
          <a:solidFill>
            <a:srgbClr val="6A87B0">
              <a:alpha val="80000"/>
            </a:srgbClr>
          </a:solidFill>
        </p:spPr>
        <p:txBody>
          <a:bodyPr wrap="square" rtlCol="0">
            <a:spAutoFit/>
          </a:bodyPr>
          <a:lstStyle/>
          <a:p>
            <a:pPr marL="742950" indent="-742950">
              <a:spcAft>
                <a:spcPts val="1800"/>
              </a:spcAft>
              <a:buFont typeface="+mj-lt"/>
              <a:buAutoNum type="arabicPeriod" startAt="5"/>
            </a:pPr>
            <a:r>
              <a:rPr lang="en-US" sz="4000" b="1" dirty="0"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It is transformational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205468D-FBBE-74B0-2CC3-B10EB82293D8}"/>
              </a:ext>
            </a:extLst>
          </p:cNvPr>
          <p:cNvSpPr txBox="1"/>
          <p:nvPr/>
        </p:nvSpPr>
        <p:spPr>
          <a:xfrm>
            <a:off x="340199" y="51777"/>
            <a:ext cx="112326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FF00"/>
                </a:solidFill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1. The Nature of this Knowledge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7BC18BE-27B0-224C-2C4F-0B563A5A9200}"/>
              </a:ext>
            </a:extLst>
          </p:cNvPr>
          <p:cNvSpPr txBox="1"/>
          <p:nvPr/>
        </p:nvSpPr>
        <p:spPr>
          <a:xfrm>
            <a:off x="479684" y="3364268"/>
            <a:ext cx="11232632" cy="2169825"/>
          </a:xfrm>
          <a:prstGeom prst="rect">
            <a:avLst/>
          </a:prstGeom>
          <a:solidFill>
            <a:srgbClr val="6A87B0">
              <a:alpha val="80000"/>
            </a:srgbClr>
          </a:solidFill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4000" b="1" dirty="0"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 run in the path of your commands, for you have set my heart free.</a:t>
            </a:r>
          </a:p>
          <a:p>
            <a:pPr>
              <a:spcAft>
                <a:spcPts val="1800"/>
              </a:spcAft>
            </a:pPr>
            <a:r>
              <a:rPr lang="en-US" sz="4000" b="1" dirty="0"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         Psalm 119:32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77103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B7037D37-DF0A-AC0D-8F32-FA7528CC6E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740"/>
            <a:ext cx="12192000" cy="6830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4EB66FE-4E71-BA9B-AE6A-C8F4C78656C1}"/>
              </a:ext>
            </a:extLst>
          </p:cNvPr>
          <p:cNvSpPr txBox="1"/>
          <p:nvPr/>
        </p:nvSpPr>
        <p:spPr>
          <a:xfrm>
            <a:off x="479684" y="1037135"/>
            <a:ext cx="11232632" cy="707886"/>
          </a:xfrm>
          <a:prstGeom prst="rect">
            <a:avLst/>
          </a:prstGeom>
          <a:solidFill>
            <a:srgbClr val="6A87B0">
              <a:alpha val="80000"/>
            </a:srgbClr>
          </a:solidFill>
        </p:spPr>
        <p:txBody>
          <a:bodyPr wrap="square" rtlCol="0">
            <a:spAutoFit/>
          </a:bodyPr>
          <a:lstStyle/>
          <a:p>
            <a:pPr marL="742950" indent="-742950">
              <a:spcAft>
                <a:spcPts val="1800"/>
              </a:spcAft>
              <a:buFont typeface="+mj-lt"/>
              <a:buAutoNum type="arabicPeriod" startAt="6"/>
            </a:pPr>
            <a:r>
              <a:rPr lang="en-US" sz="4000" b="1" dirty="0"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It is not satisfied – desires more relationship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205468D-FBBE-74B0-2CC3-B10EB82293D8}"/>
              </a:ext>
            </a:extLst>
          </p:cNvPr>
          <p:cNvSpPr txBox="1"/>
          <p:nvPr/>
        </p:nvSpPr>
        <p:spPr>
          <a:xfrm>
            <a:off x="340199" y="51777"/>
            <a:ext cx="112326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FF00"/>
                </a:solidFill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1. The Nature of this Knowledge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7BC18BE-27B0-224C-2C4F-0B563A5A9200}"/>
              </a:ext>
            </a:extLst>
          </p:cNvPr>
          <p:cNvSpPr txBox="1"/>
          <p:nvPr/>
        </p:nvSpPr>
        <p:spPr>
          <a:xfrm>
            <a:off x="479684" y="2328280"/>
            <a:ext cx="11232632" cy="4170372"/>
          </a:xfrm>
          <a:prstGeom prst="rect">
            <a:avLst/>
          </a:prstGeom>
          <a:solidFill>
            <a:srgbClr val="6A87B0">
              <a:alpha val="80000"/>
            </a:srgbClr>
          </a:solidFill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4000" b="1" dirty="0"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As a deer pants for flowing streams,</a:t>
            </a:r>
          </a:p>
          <a:p>
            <a:pPr>
              <a:spcAft>
                <a:spcPts val="600"/>
              </a:spcAft>
            </a:pPr>
            <a:r>
              <a:rPr lang="en-US" sz="4000" b="1" dirty="0"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  so pants my soul for you, O God.</a:t>
            </a:r>
          </a:p>
          <a:p>
            <a:pPr>
              <a:spcAft>
                <a:spcPts val="600"/>
              </a:spcAft>
            </a:pPr>
            <a:r>
              <a:rPr lang="en-US" sz="4000" b="1" dirty="0"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My soul thirsts for God,</a:t>
            </a:r>
          </a:p>
          <a:p>
            <a:pPr>
              <a:spcAft>
                <a:spcPts val="600"/>
              </a:spcAft>
            </a:pPr>
            <a:r>
              <a:rPr lang="en-US" sz="4000" b="1" dirty="0"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  for the living God.</a:t>
            </a:r>
          </a:p>
          <a:p>
            <a:pPr>
              <a:spcAft>
                <a:spcPts val="600"/>
              </a:spcAft>
            </a:pPr>
            <a:r>
              <a:rPr lang="en-US" sz="4000" b="1" dirty="0"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When shall I come and appear before God? </a:t>
            </a:r>
          </a:p>
          <a:p>
            <a:pPr>
              <a:spcAft>
                <a:spcPts val="600"/>
              </a:spcAft>
            </a:pPr>
            <a:r>
              <a:rPr lang="en-US" sz="4000" b="1" dirty="0"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             Psalm 42:1-2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2369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B7037D37-DF0A-AC0D-8F32-FA7528CC6E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740"/>
            <a:ext cx="12192000" cy="6830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4EB66FE-4E71-BA9B-AE6A-C8F4C78656C1}"/>
              </a:ext>
            </a:extLst>
          </p:cNvPr>
          <p:cNvSpPr txBox="1"/>
          <p:nvPr/>
        </p:nvSpPr>
        <p:spPr>
          <a:xfrm>
            <a:off x="479684" y="1212310"/>
            <a:ext cx="11232632" cy="4939814"/>
          </a:xfrm>
          <a:prstGeom prst="rect">
            <a:avLst/>
          </a:prstGeom>
          <a:solidFill>
            <a:srgbClr val="6A87B0">
              <a:alpha val="80000"/>
            </a:srgbClr>
          </a:solidFill>
        </p:spPr>
        <p:txBody>
          <a:bodyPr wrap="square" rtlCol="0">
            <a:spAutoFit/>
          </a:bodyPr>
          <a:lstStyle/>
          <a:p>
            <a:pPr marL="742950" indent="-742950">
              <a:spcAft>
                <a:spcPts val="1800"/>
              </a:spcAft>
              <a:buFont typeface="+mj-lt"/>
              <a:buAutoNum type="arabicPeriod"/>
            </a:pPr>
            <a:r>
              <a:rPr lang="en-US" sz="4000" b="1" dirty="0"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We have to be righteous to have it</a:t>
            </a:r>
          </a:p>
          <a:p>
            <a:pPr marL="742950" indent="-742950">
              <a:spcAft>
                <a:spcPts val="1800"/>
              </a:spcAft>
              <a:buFont typeface="+mj-lt"/>
              <a:buAutoNum type="arabicPeriod"/>
            </a:pPr>
            <a:r>
              <a:rPr lang="en-US" sz="4000" b="1" dirty="0"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We can’t have it as unbelievers</a:t>
            </a:r>
          </a:p>
          <a:p>
            <a:pPr marL="742950" indent="-742950">
              <a:spcAft>
                <a:spcPts val="1800"/>
              </a:spcAft>
              <a:buFont typeface="+mj-lt"/>
              <a:buAutoNum type="arabicPeriod"/>
            </a:pPr>
            <a:r>
              <a:rPr lang="en-US" sz="4000" b="1" dirty="0"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We are dependent on God to give it to us</a:t>
            </a:r>
          </a:p>
          <a:p>
            <a:pPr marL="742950" indent="-742950">
              <a:spcAft>
                <a:spcPts val="1800"/>
              </a:spcAft>
              <a:buFont typeface="+mj-lt"/>
              <a:buAutoNum type="arabicPeriod"/>
            </a:pPr>
            <a:r>
              <a:rPr lang="en-US" sz="4000" b="1" dirty="0"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It is intimate and personal – a relationship</a:t>
            </a:r>
          </a:p>
          <a:p>
            <a:pPr marL="742950" indent="-742950">
              <a:spcAft>
                <a:spcPts val="1800"/>
              </a:spcAft>
              <a:buFont typeface="+mj-lt"/>
              <a:buAutoNum type="arabicPeriod"/>
            </a:pPr>
            <a:r>
              <a:rPr lang="en-US" sz="4000" b="1" dirty="0"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It is transformational</a:t>
            </a:r>
          </a:p>
          <a:p>
            <a:pPr marL="742950" indent="-742950">
              <a:spcAft>
                <a:spcPts val="1800"/>
              </a:spcAft>
              <a:buFont typeface="+mj-lt"/>
              <a:buAutoNum type="arabicPeriod" startAt="6"/>
            </a:pPr>
            <a:r>
              <a:rPr lang="en-US" sz="4000" b="1" dirty="0"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It is not satisfied – desires more relationship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205468D-FBBE-74B0-2CC3-B10EB82293D8}"/>
              </a:ext>
            </a:extLst>
          </p:cNvPr>
          <p:cNvSpPr txBox="1"/>
          <p:nvPr/>
        </p:nvSpPr>
        <p:spPr>
          <a:xfrm>
            <a:off x="340199" y="51777"/>
            <a:ext cx="112326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FF00"/>
                </a:solidFill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1. The Nature of this Knowledge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613428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B7037D37-DF0A-AC0D-8F32-FA7528CC6E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740"/>
            <a:ext cx="12192000" cy="6830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4EB66FE-4E71-BA9B-AE6A-C8F4C78656C1}"/>
              </a:ext>
            </a:extLst>
          </p:cNvPr>
          <p:cNvSpPr txBox="1"/>
          <p:nvPr/>
        </p:nvSpPr>
        <p:spPr>
          <a:xfrm>
            <a:off x="340199" y="306607"/>
            <a:ext cx="112326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FF00"/>
                </a:solidFill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The Surpassing Greatness of Knowing Christ Jesus my Lord…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B4CA1AC-1A78-21D4-FE82-2DE06F58B725}"/>
              </a:ext>
            </a:extLst>
          </p:cNvPr>
          <p:cNvSpPr txBox="1"/>
          <p:nvPr/>
        </p:nvSpPr>
        <p:spPr>
          <a:xfrm>
            <a:off x="644575" y="3238046"/>
            <a:ext cx="11232632" cy="2585323"/>
          </a:xfrm>
          <a:prstGeom prst="rect">
            <a:avLst/>
          </a:prstGeom>
          <a:solidFill>
            <a:srgbClr val="6A87B0">
              <a:alpha val="80000"/>
            </a:srgbClr>
          </a:solidFill>
        </p:spPr>
        <p:txBody>
          <a:bodyPr wrap="square" rtlCol="0">
            <a:spAutoFit/>
          </a:bodyPr>
          <a:lstStyle/>
          <a:p>
            <a:pPr marL="742950" indent="-742950">
              <a:spcAft>
                <a:spcPts val="1800"/>
              </a:spcAft>
              <a:buFont typeface="+mj-lt"/>
              <a:buAutoNum type="arabicPeriod"/>
            </a:pPr>
            <a:r>
              <a:rPr lang="en-US" sz="4400" b="1" dirty="0"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The nature of this knowledge</a:t>
            </a:r>
          </a:p>
          <a:p>
            <a:pPr marL="742950" indent="-742950">
              <a:spcAft>
                <a:spcPts val="1800"/>
              </a:spcAft>
              <a:buFont typeface="+mj-lt"/>
              <a:buAutoNum type="arabicPeriod"/>
            </a:pPr>
            <a:r>
              <a:rPr lang="en-US" sz="4400" b="1" dirty="0">
                <a:solidFill>
                  <a:srgbClr val="FFFF00"/>
                </a:solidFill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The path to this knowledge</a:t>
            </a:r>
          </a:p>
          <a:p>
            <a:pPr marL="742950" indent="-742950">
              <a:spcAft>
                <a:spcPts val="1800"/>
              </a:spcAft>
              <a:buFont typeface="+mj-lt"/>
              <a:buAutoNum type="arabicPeriod"/>
            </a:pPr>
            <a:r>
              <a:rPr lang="en-US" sz="4400" b="1" dirty="0"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The fruit of this knowledge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953627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B7037D37-DF0A-AC0D-8F32-FA7528CC6E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740"/>
            <a:ext cx="12192000" cy="6830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4EB66FE-4E71-BA9B-AE6A-C8F4C78656C1}"/>
              </a:ext>
            </a:extLst>
          </p:cNvPr>
          <p:cNvSpPr txBox="1"/>
          <p:nvPr/>
        </p:nvSpPr>
        <p:spPr>
          <a:xfrm>
            <a:off x="479684" y="2132157"/>
            <a:ext cx="11232632" cy="4154984"/>
          </a:xfrm>
          <a:prstGeom prst="rect">
            <a:avLst/>
          </a:prstGeom>
          <a:solidFill>
            <a:srgbClr val="6A87B0">
              <a:alpha val="8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4400" b="1" baseline="30000" dirty="0"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10</a:t>
            </a:r>
            <a:r>
              <a:rPr lang="en-US" sz="4400" b="1" dirty="0"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that I may know him and </a:t>
            </a:r>
            <a:r>
              <a:rPr lang="en-US" sz="4400" b="1" dirty="0">
                <a:solidFill>
                  <a:srgbClr val="FFFF00"/>
                </a:solidFill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the power of his resurrection, and may share his sufferings, becoming like him in his death</a:t>
            </a:r>
            <a:r>
              <a:rPr lang="en-US" sz="4400" b="1" dirty="0"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4400" b="1" baseline="30000" dirty="0"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11</a:t>
            </a:r>
            <a:r>
              <a:rPr lang="en-US" sz="4400" b="1" dirty="0"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that by any means possible I may attain the resurrection from the dead.</a:t>
            </a:r>
          </a:p>
          <a:p>
            <a:r>
              <a:rPr lang="en-US" sz="4400" b="1" dirty="0"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          Philippians 3:10-11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4AEF41A-66AB-3B3E-14AA-5849DC7FCB6B}"/>
              </a:ext>
            </a:extLst>
          </p:cNvPr>
          <p:cNvSpPr txBox="1"/>
          <p:nvPr/>
        </p:nvSpPr>
        <p:spPr>
          <a:xfrm>
            <a:off x="340199" y="51777"/>
            <a:ext cx="112326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FF00"/>
                </a:solidFill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2. The Path to this Knowledge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226897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27944593-EBB5-2DD3-B05E-E774486223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957" y="270163"/>
            <a:ext cx="5061450" cy="631767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Picture 4" descr="Adult hugging little girl">
            <a:extLst>
              <a:ext uri="{FF2B5EF4-FFF2-40B4-BE49-F238E27FC236}">
                <a16:creationId xmlns:a16="http://schemas.microsoft.com/office/drawing/2014/main" id="{DDC390F0-E053-A433-8F59-47F35997AD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593" y="270163"/>
            <a:ext cx="5061450" cy="631767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3C83C44-9FA3-7948-FA63-ED793D47426E}"/>
              </a:ext>
            </a:extLst>
          </p:cNvPr>
          <p:cNvSpPr txBox="1"/>
          <p:nvPr/>
        </p:nvSpPr>
        <p:spPr>
          <a:xfrm>
            <a:off x="1013913" y="5256367"/>
            <a:ext cx="389196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defRPr sz="5400" b="1">
                <a:effectLst>
                  <a:glow rad="139700">
                    <a:schemeClr val="bg2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sz="4000" dirty="0">
                <a:solidFill>
                  <a:srgbClr val="FFFF00"/>
                </a:solidFill>
                <a:effectLst>
                  <a:glow rad="139700">
                    <a:schemeClr val="bg1"/>
                  </a:glow>
                </a:effectLst>
              </a:rPr>
              <a:t>Researcher:</a:t>
            </a:r>
          </a:p>
          <a:p>
            <a:r>
              <a:rPr lang="en-US" sz="4000" dirty="0">
                <a:solidFill>
                  <a:srgbClr val="FFFF00"/>
                </a:solidFill>
                <a:effectLst>
                  <a:glow rad="139700">
                    <a:schemeClr val="bg1"/>
                  </a:glow>
                </a:effectLst>
              </a:rPr>
              <a:t>I “know” Gandhi!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CFFCF80-F309-CB5A-6EE1-406D87021CBC}"/>
              </a:ext>
            </a:extLst>
          </p:cNvPr>
          <p:cNvSpPr txBox="1"/>
          <p:nvPr/>
        </p:nvSpPr>
        <p:spPr>
          <a:xfrm>
            <a:off x="6950674" y="5256363"/>
            <a:ext cx="414395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defRPr sz="5400" b="1">
                <a:effectLst>
                  <a:glow rad="139700">
                    <a:schemeClr val="bg2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sz="4000" dirty="0">
                <a:solidFill>
                  <a:srgbClr val="FFFF00"/>
                </a:solidFill>
                <a:effectLst>
                  <a:glow rad="139700">
                    <a:schemeClr val="bg1"/>
                  </a:glow>
                </a:effectLst>
              </a:rPr>
              <a:t>Mother:</a:t>
            </a:r>
          </a:p>
          <a:p>
            <a:r>
              <a:rPr lang="en-US" sz="4000" dirty="0">
                <a:solidFill>
                  <a:srgbClr val="FFFF00"/>
                </a:solidFill>
                <a:effectLst>
                  <a:glow rad="139700">
                    <a:schemeClr val="bg1"/>
                  </a:glow>
                </a:effectLst>
              </a:rPr>
              <a:t>I “know” my child!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2E831CC-D983-D5D7-1EBB-743F37F5E554}"/>
              </a:ext>
            </a:extLst>
          </p:cNvPr>
          <p:cNvSpPr txBox="1"/>
          <p:nvPr/>
        </p:nvSpPr>
        <p:spPr>
          <a:xfrm>
            <a:off x="6598866" y="283449"/>
            <a:ext cx="26100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defRPr sz="5400" b="1">
                <a:effectLst>
                  <a:glow rad="139700">
                    <a:schemeClr val="bg2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sz="4000" dirty="0">
                <a:solidFill>
                  <a:srgbClr val="FFFF00"/>
                </a:solidFill>
                <a:effectLst>
                  <a:glow rad="139700">
                    <a:schemeClr val="bg1"/>
                  </a:glow>
                </a:effectLst>
              </a:rPr>
              <a:t>Heart Bond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FEEE2D-BA76-8C40-9FB1-8588A860A215}"/>
              </a:ext>
            </a:extLst>
          </p:cNvPr>
          <p:cNvSpPr txBox="1"/>
          <p:nvPr/>
        </p:nvSpPr>
        <p:spPr>
          <a:xfrm>
            <a:off x="9880813" y="541875"/>
            <a:ext cx="11707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defRPr sz="5400" b="1">
                <a:effectLst>
                  <a:glow rad="139700">
                    <a:schemeClr val="bg2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sz="4000" dirty="0">
                <a:solidFill>
                  <a:srgbClr val="FFFF00"/>
                </a:solidFill>
                <a:effectLst>
                  <a:glow rad="139700">
                    <a:schemeClr val="bg1"/>
                  </a:glow>
                </a:effectLst>
              </a:rPr>
              <a:t>Love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E1892F8-FE78-14CB-9DE5-05575561B464}"/>
              </a:ext>
            </a:extLst>
          </p:cNvPr>
          <p:cNvSpPr txBox="1"/>
          <p:nvPr/>
        </p:nvSpPr>
        <p:spPr>
          <a:xfrm>
            <a:off x="6435541" y="820868"/>
            <a:ext cx="29931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defRPr sz="5400" b="1">
                <a:effectLst>
                  <a:glow rad="139700">
                    <a:schemeClr val="bg2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sz="4000" dirty="0">
                <a:solidFill>
                  <a:srgbClr val="FFFF00"/>
                </a:solidFill>
                <a:effectLst>
                  <a:glow rad="139700">
                    <a:schemeClr val="bg1"/>
                  </a:glow>
                </a:effectLst>
              </a:rPr>
              <a:t>Commitment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CA1C1A8-123E-CF14-9888-E5EBE36A23A1}"/>
              </a:ext>
            </a:extLst>
          </p:cNvPr>
          <p:cNvSpPr txBox="1"/>
          <p:nvPr/>
        </p:nvSpPr>
        <p:spPr>
          <a:xfrm>
            <a:off x="9804061" y="1167530"/>
            <a:ext cx="12474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defRPr sz="5400" b="1">
                <a:effectLst>
                  <a:glow rad="139700">
                    <a:schemeClr val="bg2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sz="4000" dirty="0">
                <a:solidFill>
                  <a:srgbClr val="FFFF00"/>
                </a:solidFill>
                <a:effectLst>
                  <a:glow rad="139700">
                    <a:schemeClr val="bg1"/>
                  </a:glow>
                </a:effectLst>
              </a:rPr>
              <a:t>Trust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641C482-D790-55E3-6376-12FFC6D95F34}"/>
              </a:ext>
            </a:extLst>
          </p:cNvPr>
          <p:cNvSpPr txBox="1"/>
          <p:nvPr/>
        </p:nvSpPr>
        <p:spPr>
          <a:xfrm>
            <a:off x="6834218" y="1416543"/>
            <a:ext cx="21393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defRPr sz="5400" b="1">
                <a:effectLst>
                  <a:glow rad="139700">
                    <a:schemeClr val="bg2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sz="4000" dirty="0">
                <a:solidFill>
                  <a:srgbClr val="FFFF00"/>
                </a:solidFill>
                <a:effectLst>
                  <a:glow rad="139700">
                    <a:schemeClr val="bg1"/>
                  </a:glow>
                </a:effectLst>
              </a:rPr>
              <a:t>Affection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29971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8" grpId="0"/>
      <p:bldP spid="9" grpId="0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B7037D37-DF0A-AC0D-8F32-FA7528CC6E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740"/>
            <a:ext cx="12192000" cy="6830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4EB66FE-4E71-BA9B-AE6A-C8F4C78656C1}"/>
              </a:ext>
            </a:extLst>
          </p:cNvPr>
          <p:cNvSpPr txBox="1"/>
          <p:nvPr/>
        </p:nvSpPr>
        <p:spPr>
          <a:xfrm>
            <a:off x="479684" y="2132157"/>
            <a:ext cx="11232632" cy="2431435"/>
          </a:xfrm>
          <a:prstGeom prst="rect">
            <a:avLst/>
          </a:prstGeom>
          <a:solidFill>
            <a:srgbClr val="6A87B0">
              <a:alpha val="80000"/>
            </a:srgbClr>
          </a:solidFill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4400" b="1" dirty="0"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Two Parts to this Path:</a:t>
            </a:r>
          </a:p>
          <a:p>
            <a:pPr marL="742950" indent="-742950">
              <a:spcAft>
                <a:spcPts val="1200"/>
              </a:spcAft>
              <a:buFont typeface="+mj-lt"/>
              <a:buAutoNum type="arabicPeriod"/>
            </a:pPr>
            <a:r>
              <a:rPr lang="en-US" sz="4400" b="1" dirty="0"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Experiencing his power in our lives</a:t>
            </a:r>
          </a:p>
          <a:p>
            <a:pPr marL="742950" indent="-742950">
              <a:spcAft>
                <a:spcPts val="1200"/>
              </a:spcAft>
              <a:buFont typeface="+mj-lt"/>
              <a:buAutoNum type="arabicPeriod"/>
            </a:pPr>
            <a:r>
              <a:rPr lang="en-US" sz="4400" b="1" dirty="0"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Sharing with him in his sufferings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4AEF41A-66AB-3B3E-14AA-5849DC7FCB6B}"/>
              </a:ext>
            </a:extLst>
          </p:cNvPr>
          <p:cNvSpPr txBox="1"/>
          <p:nvPr/>
        </p:nvSpPr>
        <p:spPr>
          <a:xfrm>
            <a:off x="340199" y="51777"/>
            <a:ext cx="112326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FF00"/>
                </a:solidFill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2. The Path to this Knowledge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514295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B7037D37-DF0A-AC0D-8F32-FA7528CC6E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740"/>
            <a:ext cx="12192000" cy="6830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4EB66FE-4E71-BA9B-AE6A-C8F4C78656C1}"/>
              </a:ext>
            </a:extLst>
          </p:cNvPr>
          <p:cNvSpPr txBox="1"/>
          <p:nvPr/>
        </p:nvSpPr>
        <p:spPr>
          <a:xfrm>
            <a:off x="479684" y="2132157"/>
            <a:ext cx="11232632" cy="2800767"/>
          </a:xfrm>
          <a:prstGeom prst="rect">
            <a:avLst/>
          </a:prstGeom>
          <a:solidFill>
            <a:srgbClr val="6A87B0">
              <a:alpha val="8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Power – Greek </a:t>
            </a:r>
            <a:r>
              <a:rPr lang="en-US" sz="4400" b="1" i="1" dirty="0"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dunamis</a:t>
            </a:r>
          </a:p>
          <a:p>
            <a:endParaRPr lang="en-US" sz="4400" b="1" dirty="0">
              <a:effectLst>
                <a:glow rad="139700">
                  <a:schemeClr val="bg1"/>
                </a:glo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4400" b="1" dirty="0"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Miraculous power; achieving power; it </a:t>
            </a:r>
            <a:r>
              <a:rPr lang="en-US" sz="4400" b="1" u="sng" dirty="0"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will accomplish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4AEF41A-66AB-3B3E-14AA-5849DC7FCB6B}"/>
              </a:ext>
            </a:extLst>
          </p:cNvPr>
          <p:cNvSpPr txBox="1"/>
          <p:nvPr/>
        </p:nvSpPr>
        <p:spPr>
          <a:xfrm>
            <a:off x="340199" y="51777"/>
            <a:ext cx="112326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FF00"/>
                </a:solidFill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To Know the Power of His Resurrection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87401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B7037D37-DF0A-AC0D-8F32-FA7528CC6E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740"/>
            <a:ext cx="12192000" cy="6830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4EB66FE-4E71-BA9B-AE6A-C8F4C78656C1}"/>
              </a:ext>
            </a:extLst>
          </p:cNvPr>
          <p:cNvSpPr txBox="1"/>
          <p:nvPr/>
        </p:nvSpPr>
        <p:spPr>
          <a:xfrm>
            <a:off x="479684" y="947935"/>
            <a:ext cx="11232632" cy="5863144"/>
          </a:xfrm>
          <a:prstGeom prst="rect">
            <a:avLst/>
          </a:prstGeom>
          <a:solidFill>
            <a:srgbClr val="6A87B0">
              <a:alpha val="80000"/>
            </a:srgbClr>
          </a:solidFill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4000" b="1" baseline="30000" dirty="0"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17</a:t>
            </a:r>
            <a:r>
              <a:rPr lang="en-US" sz="4000" b="1" dirty="0"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[I pray] that the God of our Lord Jesus Christ, the Father of glory, may give you the Spirit of wisdom and of revelation in the knowledge of him, </a:t>
            </a:r>
            <a:r>
              <a:rPr lang="en-US" sz="4000" b="1" baseline="30000" dirty="0"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18</a:t>
            </a:r>
            <a:r>
              <a:rPr lang="en-US" sz="4000" b="1" dirty="0"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having the eyes of your hearts enlightened, </a:t>
            </a:r>
            <a:r>
              <a:rPr lang="en-US" sz="4000" b="1" dirty="0">
                <a:solidFill>
                  <a:srgbClr val="FFFF00"/>
                </a:solidFill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that you may know … what is the immeasurable greatness of his power toward us who believe, according to the working of his great might </a:t>
            </a:r>
            <a:r>
              <a:rPr lang="en-US" sz="4000" b="1" baseline="30000" dirty="0">
                <a:solidFill>
                  <a:srgbClr val="FFFF00"/>
                </a:solidFill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  <a:r>
              <a:rPr lang="en-US" sz="4000" b="1" dirty="0">
                <a:solidFill>
                  <a:srgbClr val="FFFF00"/>
                </a:solidFill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that he worked in Christ when he raised him from the dead…</a:t>
            </a:r>
          </a:p>
          <a:p>
            <a:pPr>
              <a:spcAft>
                <a:spcPts val="1800"/>
              </a:spcAft>
            </a:pPr>
            <a:r>
              <a:rPr lang="en-US" sz="4000" b="1" dirty="0"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            Ephesians 1:17-20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4AEF41A-66AB-3B3E-14AA-5849DC7FCB6B}"/>
              </a:ext>
            </a:extLst>
          </p:cNvPr>
          <p:cNvSpPr txBox="1"/>
          <p:nvPr/>
        </p:nvSpPr>
        <p:spPr>
          <a:xfrm>
            <a:off x="340199" y="51777"/>
            <a:ext cx="112326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FF00"/>
                </a:solidFill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To Know the Power of His Resurrection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6B90032-9FF8-F25B-B076-CC4E95B274EC}"/>
              </a:ext>
            </a:extLst>
          </p:cNvPr>
          <p:cNvSpPr/>
          <p:nvPr/>
        </p:nvSpPr>
        <p:spPr>
          <a:xfrm>
            <a:off x="1948721" y="2156278"/>
            <a:ext cx="8514413" cy="2970359"/>
          </a:xfrm>
          <a:prstGeom prst="roundRect">
            <a:avLst/>
          </a:prstGeom>
          <a:solidFill>
            <a:srgbClr val="30699E"/>
          </a:solidFill>
          <a:ln w="1016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FF00"/>
                </a:solidFill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This is a miraculous power from God that is available to us!  Why?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61312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B7037D37-DF0A-AC0D-8F32-FA7528CC6E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740"/>
            <a:ext cx="12192000" cy="6830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4EB66FE-4E71-BA9B-AE6A-C8F4C78656C1}"/>
              </a:ext>
            </a:extLst>
          </p:cNvPr>
          <p:cNvSpPr txBox="1"/>
          <p:nvPr/>
        </p:nvSpPr>
        <p:spPr>
          <a:xfrm>
            <a:off x="479684" y="1367659"/>
            <a:ext cx="11232632" cy="1446550"/>
          </a:xfrm>
          <a:prstGeom prst="rect">
            <a:avLst/>
          </a:prstGeom>
          <a:solidFill>
            <a:srgbClr val="6A87B0">
              <a:alpha val="80000"/>
            </a:srgbClr>
          </a:solidFill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4400" b="1" dirty="0"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Romans 1:16 The gospel is the </a:t>
            </a:r>
            <a:r>
              <a:rPr lang="en-US" sz="4400" b="1" dirty="0">
                <a:solidFill>
                  <a:srgbClr val="FFFF00"/>
                </a:solidFill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power</a:t>
            </a:r>
            <a:r>
              <a:rPr lang="en-US" sz="4400" b="1" dirty="0"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of God for salvation…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4AEF41A-66AB-3B3E-14AA-5849DC7FCB6B}"/>
              </a:ext>
            </a:extLst>
          </p:cNvPr>
          <p:cNvSpPr txBox="1"/>
          <p:nvPr/>
        </p:nvSpPr>
        <p:spPr>
          <a:xfrm>
            <a:off x="340199" y="51777"/>
            <a:ext cx="112326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FF00"/>
                </a:solidFill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To Know the Power of His Resurrection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3C202B6-14F2-F542-0C22-1DF13F0BB725}"/>
              </a:ext>
            </a:extLst>
          </p:cNvPr>
          <p:cNvSpPr/>
          <p:nvPr/>
        </p:nvSpPr>
        <p:spPr>
          <a:xfrm>
            <a:off x="2513988" y="3178666"/>
            <a:ext cx="6912646" cy="1974923"/>
          </a:xfrm>
          <a:prstGeom prst="roundRect">
            <a:avLst/>
          </a:prstGeom>
          <a:solidFill>
            <a:srgbClr val="30699E"/>
          </a:solidFill>
          <a:ln w="1016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FF00"/>
                </a:solidFill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The Power to change the Human Heart!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00509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B7037D37-DF0A-AC0D-8F32-FA7528CC6E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740"/>
            <a:ext cx="12192000" cy="6830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4EB66FE-4E71-BA9B-AE6A-C8F4C78656C1}"/>
              </a:ext>
            </a:extLst>
          </p:cNvPr>
          <p:cNvSpPr txBox="1"/>
          <p:nvPr/>
        </p:nvSpPr>
        <p:spPr>
          <a:xfrm>
            <a:off x="479684" y="1574646"/>
            <a:ext cx="11232632" cy="3708708"/>
          </a:xfrm>
          <a:prstGeom prst="rect">
            <a:avLst/>
          </a:prstGeom>
          <a:solidFill>
            <a:srgbClr val="6A87B0">
              <a:alpha val="80000"/>
            </a:srgbClr>
          </a:solidFill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4400" b="1" dirty="0"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We were buried therefore with him by baptism into death, in order that, just as Christ was raised from the dead by the glory of the Father, </a:t>
            </a:r>
            <a:r>
              <a:rPr lang="en-US" sz="4400" b="1" dirty="0">
                <a:solidFill>
                  <a:srgbClr val="FFFF00"/>
                </a:solidFill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we too might walk in newness of life</a:t>
            </a:r>
            <a:r>
              <a:rPr lang="en-US" sz="4400" b="1" dirty="0"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Aft>
                <a:spcPts val="1800"/>
              </a:spcAft>
            </a:pPr>
            <a:r>
              <a:rPr lang="en-US" sz="4400" b="1" dirty="0"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      Romans 6:4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4AEF41A-66AB-3B3E-14AA-5849DC7FCB6B}"/>
              </a:ext>
            </a:extLst>
          </p:cNvPr>
          <p:cNvSpPr txBox="1"/>
          <p:nvPr/>
        </p:nvSpPr>
        <p:spPr>
          <a:xfrm>
            <a:off x="340199" y="51777"/>
            <a:ext cx="112326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FF00"/>
                </a:solidFill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To Know the Power of His Resurrection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275CA4A-E084-C28A-6A78-5B172026996C}"/>
              </a:ext>
            </a:extLst>
          </p:cNvPr>
          <p:cNvSpPr/>
          <p:nvPr/>
        </p:nvSpPr>
        <p:spPr>
          <a:xfrm>
            <a:off x="1948721" y="2156278"/>
            <a:ext cx="8514413" cy="2970359"/>
          </a:xfrm>
          <a:prstGeom prst="roundRect">
            <a:avLst/>
          </a:prstGeom>
          <a:solidFill>
            <a:srgbClr val="30699E"/>
          </a:solidFill>
          <a:ln w="1016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dirty="0">
                <a:solidFill>
                  <a:srgbClr val="FFFF00"/>
                </a:solidFill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This power enables us to live lives we could never hope to live on our own!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3255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B7037D37-DF0A-AC0D-8F32-FA7528CC6E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740"/>
            <a:ext cx="12192000" cy="6830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4EB66FE-4E71-BA9B-AE6A-C8F4C78656C1}"/>
              </a:ext>
            </a:extLst>
          </p:cNvPr>
          <p:cNvSpPr txBox="1"/>
          <p:nvPr/>
        </p:nvSpPr>
        <p:spPr>
          <a:xfrm>
            <a:off x="479684" y="1367659"/>
            <a:ext cx="11232632" cy="1446550"/>
          </a:xfrm>
          <a:prstGeom prst="rect">
            <a:avLst/>
          </a:prstGeom>
          <a:solidFill>
            <a:srgbClr val="6A87B0">
              <a:alpha val="80000"/>
            </a:srgbClr>
          </a:solidFill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4400" b="1" dirty="0"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Acts 1:8 But you will receive </a:t>
            </a:r>
            <a:r>
              <a:rPr lang="en-US" sz="4400" b="1" dirty="0">
                <a:solidFill>
                  <a:srgbClr val="FFFF00"/>
                </a:solidFill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power</a:t>
            </a:r>
            <a:r>
              <a:rPr lang="en-US" sz="4400" b="1" dirty="0"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when the Holy Spirit comes on you…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4AEF41A-66AB-3B3E-14AA-5849DC7FCB6B}"/>
              </a:ext>
            </a:extLst>
          </p:cNvPr>
          <p:cNvSpPr txBox="1"/>
          <p:nvPr/>
        </p:nvSpPr>
        <p:spPr>
          <a:xfrm>
            <a:off x="340199" y="51777"/>
            <a:ext cx="112326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FF00"/>
                </a:solidFill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To Know the Power of His Resurrection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9CE8184-3B89-BA21-ED2D-2AF369C5BF7E}"/>
              </a:ext>
            </a:extLst>
          </p:cNvPr>
          <p:cNvSpPr/>
          <p:nvPr/>
        </p:nvSpPr>
        <p:spPr>
          <a:xfrm>
            <a:off x="1838793" y="3360650"/>
            <a:ext cx="8514413" cy="2970359"/>
          </a:xfrm>
          <a:prstGeom prst="roundRect">
            <a:avLst/>
          </a:prstGeom>
          <a:solidFill>
            <a:srgbClr val="30699E"/>
          </a:solidFill>
          <a:ln w="1016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dirty="0">
                <a:solidFill>
                  <a:srgbClr val="FFFF00"/>
                </a:solidFill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This power enables us to minister to others with gifting and abilities beyond what we naturally have.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83067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B7037D37-DF0A-AC0D-8F32-FA7528CC6E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740"/>
            <a:ext cx="12192000" cy="6830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4EB66FE-4E71-BA9B-AE6A-C8F4C78656C1}"/>
              </a:ext>
            </a:extLst>
          </p:cNvPr>
          <p:cNvSpPr txBox="1"/>
          <p:nvPr/>
        </p:nvSpPr>
        <p:spPr>
          <a:xfrm>
            <a:off x="479684" y="1367659"/>
            <a:ext cx="11232632" cy="4385816"/>
          </a:xfrm>
          <a:prstGeom prst="rect">
            <a:avLst/>
          </a:prstGeom>
          <a:solidFill>
            <a:srgbClr val="6A87B0">
              <a:alpha val="80000"/>
            </a:srgbClr>
          </a:solidFill>
        </p:spPr>
        <p:txBody>
          <a:bodyPr wrap="square" rtlCol="0">
            <a:spAutoFit/>
          </a:bodyPr>
          <a:lstStyle/>
          <a:p>
            <a:pPr marL="571500" indent="-5715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4400" b="1" dirty="0">
                <a:solidFill>
                  <a:srgbClr val="FFFF00"/>
                </a:solidFill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Can you testify to knowing Jesus better through the Spirit-empowered character changes you are seeing in your life?</a:t>
            </a:r>
          </a:p>
          <a:p>
            <a:pPr marL="571500" indent="-5715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4400" b="1" dirty="0">
                <a:solidFill>
                  <a:srgbClr val="FFFF00"/>
                </a:solidFill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Can you testify to knowing Jesus better through his empowerment of you as you minister to others?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4AEF41A-66AB-3B3E-14AA-5849DC7FCB6B}"/>
              </a:ext>
            </a:extLst>
          </p:cNvPr>
          <p:cNvSpPr txBox="1"/>
          <p:nvPr/>
        </p:nvSpPr>
        <p:spPr>
          <a:xfrm>
            <a:off x="340199" y="51777"/>
            <a:ext cx="112326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FF00"/>
                </a:solidFill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To Know the Power of His Resurrection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96595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B7037D37-DF0A-AC0D-8F32-FA7528CC6E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740"/>
            <a:ext cx="12192000" cy="6830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4EB66FE-4E71-BA9B-AE6A-C8F4C78656C1}"/>
              </a:ext>
            </a:extLst>
          </p:cNvPr>
          <p:cNvSpPr txBox="1"/>
          <p:nvPr/>
        </p:nvSpPr>
        <p:spPr>
          <a:xfrm>
            <a:off x="479684" y="2132157"/>
            <a:ext cx="11232632" cy="2431435"/>
          </a:xfrm>
          <a:prstGeom prst="rect">
            <a:avLst/>
          </a:prstGeom>
          <a:solidFill>
            <a:srgbClr val="6A87B0">
              <a:alpha val="80000"/>
            </a:srgbClr>
          </a:solidFill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4400" b="1" dirty="0"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Two Parts to this Path:</a:t>
            </a:r>
          </a:p>
          <a:p>
            <a:pPr marL="742950" indent="-742950">
              <a:spcAft>
                <a:spcPts val="1200"/>
              </a:spcAft>
              <a:buFont typeface="+mj-lt"/>
              <a:buAutoNum type="arabicPeriod"/>
            </a:pPr>
            <a:r>
              <a:rPr lang="en-US" sz="4400" b="1" dirty="0"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Experiencing his power in our lives</a:t>
            </a:r>
          </a:p>
          <a:p>
            <a:pPr marL="742950" indent="-742950">
              <a:spcAft>
                <a:spcPts val="1200"/>
              </a:spcAft>
              <a:buFont typeface="+mj-lt"/>
              <a:buAutoNum type="arabicPeriod"/>
            </a:pPr>
            <a:r>
              <a:rPr lang="en-US" sz="4400" b="1" dirty="0">
                <a:solidFill>
                  <a:srgbClr val="FFFF00"/>
                </a:solidFill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Sharing with him in his sufferings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4AEF41A-66AB-3B3E-14AA-5849DC7FCB6B}"/>
              </a:ext>
            </a:extLst>
          </p:cNvPr>
          <p:cNvSpPr txBox="1"/>
          <p:nvPr/>
        </p:nvSpPr>
        <p:spPr>
          <a:xfrm>
            <a:off x="340199" y="51777"/>
            <a:ext cx="112326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FF00"/>
                </a:solidFill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2. The Path to this Knowledge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965030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EEF73456-9376-1601-0947-927DF9EA60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84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4EB66FE-4E71-BA9B-AE6A-C8F4C78656C1}"/>
              </a:ext>
            </a:extLst>
          </p:cNvPr>
          <p:cNvSpPr txBox="1"/>
          <p:nvPr/>
        </p:nvSpPr>
        <p:spPr>
          <a:xfrm>
            <a:off x="479684" y="1417860"/>
            <a:ext cx="11232632" cy="4832092"/>
          </a:xfrm>
          <a:prstGeom prst="rect">
            <a:avLst/>
          </a:prstGeom>
          <a:solidFill>
            <a:srgbClr val="230A07">
              <a:alpha val="7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FF00"/>
                </a:solidFill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Really???</a:t>
            </a:r>
          </a:p>
          <a:p>
            <a:pPr algn="ctr"/>
            <a:endParaRPr lang="en-US" sz="4400" b="1" dirty="0">
              <a:effectLst>
                <a:glow rad="139700">
                  <a:schemeClr val="bg1"/>
                </a:glo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4400" b="1" dirty="0"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What kind of suffering is this talking about?</a:t>
            </a:r>
          </a:p>
          <a:p>
            <a:endParaRPr lang="en-US" sz="4400" b="1" dirty="0">
              <a:effectLst>
                <a:glow rad="139700">
                  <a:schemeClr val="bg1"/>
                </a:glo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4400" b="1" dirty="0"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Righteous suffering – the kind of suffering we experience by denying ourselves, following Jesus and standing up for his name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34AC829-D741-F2BD-E0F7-74A3F8763DAF}"/>
              </a:ext>
            </a:extLst>
          </p:cNvPr>
          <p:cNvSpPr txBox="1"/>
          <p:nvPr/>
        </p:nvSpPr>
        <p:spPr>
          <a:xfrm>
            <a:off x="456574" y="51777"/>
            <a:ext cx="11232632" cy="769441"/>
          </a:xfrm>
          <a:prstGeom prst="rect">
            <a:avLst/>
          </a:prstGeom>
          <a:solidFill>
            <a:srgbClr val="230A07">
              <a:alpha val="7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To Know the Fellowship of his Sufferings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36082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FF32BC7A-66EC-63FC-9CD4-69566308B7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84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4EB66FE-4E71-BA9B-AE6A-C8F4C78656C1}"/>
              </a:ext>
            </a:extLst>
          </p:cNvPr>
          <p:cNvSpPr txBox="1"/>
          <p:nvPr/>
        </p:nvSpPr>
        <p:spPr>
          <a:xfrm>
            <a:off x="479684" y="1764935"/>
            <a:ext cx="11232632" cy="2939266"/>
          </a:xfrm>
          <a:prstGeom prst="rect">
            <a:avLst/>
          </a:prstGeom>
          <a:solidFill>
            <a:srgbClr val="230A07">
              <a:alpha val="70000"/>
            </a:srgbClr>
          </a:solidFill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4000" b="1" dirty="0"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Western “theology of suffering”:</a:t>
            </a:r>
          </a:p>
          <a:p>
            <a:pPr>
              <a:spcAft>
                <a:spcPts val="1800"/>
              </a:spcAft>
            </a:pPr>
            <a:r>
              <a:rPr lang="en-US" sz="4000" b="1" dirty="0"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Bad; to be avoided at all costs</a:t>
            </a:r>
          </a:p>
          <a:p>
            <a:pPr>
              <a:spcAft>
                <a:spcPts val="600"/>
              </a:spcAft>
            </a:pPr>
            <a:r>
              <a:rPr lang="en-US" sz="4000" b="1" dirty="0"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Biblical “theology of suffering”:</a:t>
            </a:r>
          </a:p>
          <a:p>
            <a:pPr>
              <a:spcAft>
                <a:spcPts val="1800"/>
              </a:spcAft>
            </a:pPr>
            <a:r>
              <a:rPr lang="en-US" sz="4000" b="1" dirty="0"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Part of God’s plan!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4AEF41A-66AB-3B3E-14AA-5849DC7FCB6B}"/>
              </a:ext>
            </a:extLst>
          </p:cNvPr>
          <p:cNvSpPr txBox="1"/>
          <p:nvPr/>
        </p:nvSpPr>
        <p:spPr>
          <a:xfrm>
            <a:off x="456574" y="51777"/>
            <a:ext cx="11232632" cy="769441"/>
          </a:xfrm>
          <a:prstGeom prst="rect">
            <a:avLst/>
          </a:prstGeom>
          <a:solidFill>
            <a:srgbClr val="230A07">
              <a:alpha val="70000"/>
            </a:srgb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4400" b="1"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To Know the Fellowship of his Sufferings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02049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sky, outdoor, nature, sunset&#10;&#10;Description automatically generated">
            <a:extLst>
              <a:ext uri="{FF2B5EF4-FFF2-40B4-BE49-F238E27FC236}">
                <a16:creationId xmlns:a16="http://schemas.microsoft.com/office/drawing/2014/main" id="{6CA788C1-A11F-25B9-1F52-6E360ADA3E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530970B-6138-0D3D-7BDA-D36D2DB778C0}"/>
              </a:ext>
            </a:extLst>
          </p:cNvPr>
          <p:cNvSpPr txBox="1"/>
          <p:nvPr/>
        </p:nvSpPr>
        <p:spPr>
          <a:xfrm>
            <a:off x="341885" y="4169794"/>
            <a:ext cx="112326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FFFF00"/>
                </a:solidFill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What does it mean to</a:t>
            </a:r>
          </a:p>
          <a:p>
            <a:pPr algn="ctr"/>
            <a:r>
              <a:rPr lang="en-US" sz="7200" b="1" dirty="0">
                <a:solidFill>
                  <a:srgbClr val="FFFF00"/>
                </a:solidFill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“Know God”?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531499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FEFB7A81-E82D-5BD1-560C-5EE0587375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84405"/>
          </a:xfrm>
          <a:prstGeom prst="rect">
            <a:avLst/>
          </a:prstGeom>
          <a:solidFill>
            <a:srgbClr val="230A07">
              <a:alpha val="50000"/>
            </a:srgbClr>
          </a:solidFill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4EB66FE-4E71-BA9B-AE6A-C8F4C78656C1}"/>
              </a:ext>
            </a:extLst>
          </p:cNvPr>
          <p:cNvSpPr txBox="1"/>
          <p:nvPr/>
        </p:nvSpPr>
        <p:spPr>
          <a:xfrm>
            <a:off x="479684" y="1050041"/>
            <a:ext cx="11232632" cy="3939540"/>
          </a:xfrm>
          <a:prstGeom prst="rect">
            <a:avLst/>
          </a:prstGeom>
          <a:solidFill>
            <a:srgbClr val="230A07">
              <a:alpha val="70000"/>
            </a:srgbClr>
          </a:solidFill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4000" b="1" dirty="0"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Part of God’s plan for Jesus</a:t>
            </a:r>
          </a:p>
          <a:p>
            <a:pPr algn="ctr">
              <a:spcAft>
                <a:spcPts val="600"/>
              </a:spcAft>
            </a:pPr>
            <a:endParaRPr lang="en-US" sz="4000" b="1" dirty="0">
              <a:effectLst>
                <a:glow rad="139700">
                  <a:schemeClr val="bg1"/>
                </a:glo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4000" b="1" dirty="0"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sz="4000" b="1" dirty="0">
                <a:solidFill>
                  <a:srgbClr val="FFFF00"/>
                </a:solidFill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It was fitting that God</a:t>
            </a:r>
            <a:r>
              <a:rPr lang="en-US" sz="4000" b="1" dirty="0"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for whom and through whom everything exists, </a:t>
            </a:r>
            <a:r>
              <a:rPr lang="en-US" sz="4000" b="1" dirty="0">
                <a:solidFill>
                  <a:srgbClr val="FFFF00"/>
                </a:solidFill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should make the pioneer of their salvation perfect through what he suffered</a:t>
            </a:r>
            <a:r>
              <a:rPr lang="en-US" sz="4000" b="1" dirty="0"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.”</a:t>
            </a:r>
          </a:p>
          <a:p>
            <a:pPr>
              <a:spcAft>
                <a:spcPts val="1800"/>
              </a:spcAft>
            </a:pPr>
            <a:r>
              <a:rPr lang="en-US" sz="4000" b="1" dirty="0"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 Hebrews 2:10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4AEF41A-66AB-3B3E-14AA-5849DC7FCB6B}"/>
              </a:ext>
            </a:extLst>
          </p:cNvPr>
          <p:cNvSpPr txBox="1"/>
          <p:nvPr/>
        </p:nvSpPr>
        <p:spPr>
          <a:xfrm>
            <a:off x="473199" y="51777"/>
            <a:ext cx="11232632" cy="769441"/>
          </a:xfrm>
          <a:prstGeom prst="rect">
            <a:avLst/>
          </a:prstGeom>
          <a:solidFill>
            <a:srgbClr val="230A07">
              <a:alpha val="7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FF00"/>
                </a:solidFill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To Know the Fellowship of his Sufferings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93809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2872500-DC3F-853A-F41A-D1878AE91E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84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4EB66FE-4E71-BA9B-AE6A-C8F4C78656C1}"/>
              </a:ext>
            </a:extLst>
          </p:cNvPr>
          <p:cNvSpPr txBox="1"/>
          <p:nvPr/>
        </p:nvSpPr>
        <p:spPr>
          <a:xfrm>
            <a:off x="479684" y="1055412"/>
            <a:ext cx="11232632" cy="5509200"/>
          </a:xfrm>
          <a:prstGeom prst="rect">
            <a:avLst/>
          </a:prstGeom>
          <a:solidFill>
            <a:srgbClr val="230A07">
              <a:alpha val="7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4400" b="1" dirty="0"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[Jesus] made himself nothing</a:t>
            </a:r>
          </a:p>
          <a:p>
            <a:r>
              <a:rPr lang="en-US" sz="4400" b="1" dirty="0"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  by </a:t>
            </a:r>
            <a:r>
              <a:rPr lang="en-US" sz="4400" b="1" dirty="0">
                <a:solidFill>
                  <a:srgbClr val="FFFF00"/>
                </a:solidFill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taking the very nature of a servant</a:t>
            </a:r>
            <a:r>
              <a:rPr lang="en-US" sz="4400" b="1" dirty="0"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</a:p>
          <a:p>
            <a:r>
              <a:rPr lang="en-US" sz="4400" b="1" dirty="0"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  being made in human likeness.</a:t>
            </a:r>
          </a:p>
          <a:p>
            <a:r>
              <a:rPr lang="en-US" sz="4400" b="1" dirty="0"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And being found in appearance as a man,</a:t>
            </a:r>
          </a:p>
          <a:p>
            <a:r>
              <a:rPr lang="en-US" sz="4400" b="1" dirty="0"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  he </a:t>
            </a:r>
            <a:r>
              <a:rPr lang="en-US" sz="4400" b="1" dirty="0">
                <a:solidFill>
                  <a:srgbClr val="FFFF00"/>
                </a:solidFill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humbled himself</a:t>
            </a:r>
          </a:p>
          <a:p>
            <a:r>
              <a:rPr lang="en-US" sz="4400" b="1" dirty="0"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  by </a:t>
            </a:r>
            <a:r>
              <a:rPr lang="en-US" sz="4400" b="1" dirty="0">
                <a:solidFill>
                  <a:srgbClr val="FFFF00"/>
                </a:solidFill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becoming obedient to death—</a:t>
            </a:r>
          </a:p>
          <a:p>
            <a:r>
              <a:rPr lang="en-US" sz="4400" b="1" dirty="0">
                <a:solidFill>
                  <a:srgbClr val="FFFF00"/>
                </a:solidFill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      even death on a cross</a:t>
            </a:r>
            <a:r>
              <a:rPr lang="en-US" sz="4400" b="1" dirty="0"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</a:p>
          <a:p>
            <a:r>
              <a:rPr lang="en-US" sz="4400" b="1" dirty="0"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              Philippians 2:7-8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321046-68A0-7871-1441-DC704D963C2D}"/>
              </a:ext>
            </a:extLst>
          </p:cNvPr>
          <p:cNvSpPr txBox="1"/>
          <p:nvPr/>
        </p:nvSpPr>
        <p:spPr>
          <a:xfrm>
            <a:off x="456574" y="51777"/>
            <a:ext cx="11232632" cy="769441"/>
          </a:xfrm>
          <a:prstGeom prst="rect">
            <a:avLst/>
          </a:prstGeom>
          <a:solidFill>
            <a:srgbClr val="230A07">
              <a:alpha val="7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FF00"/>
                </a:solidFill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To Know the Fellowship of his Sufferings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77136668"/>
      </p:ext>
    </p:extLst>
  </p:cSld>
  <p:clrMapOvr>
    <a:masterClrMapping/>
  </p:clrMapOvr>
  <p:transition spd="slow">
    <p:push dir="u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82994A5-1D02-2102-6CAF-2F36ADE17F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84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4EB66FE-4E71-BA9B-AE6A-C8F4C78656C1}"/>
              </a:ext>
            </a:extLst>
          </p:cNvPr>
          <p:cNvSpPr txBox="1"/>
          <p:nvPr/>
        </p:nvSpPr>
        <p:spPr>
          <a:xfrm>
            <a:off x="479684" y="1659261"/>
            <a:ext cx="11232632" cy="3708708"/>
          </a:xfrm>
          <a:prstGeom prst="rect">
            <a:avLst/>
          </a:prstGeom>
          <a:solidFill>
            <a:srgbClr val="230A07">
              <a:alpha val="70000"/>
            </a:srgbClr>
          </a:solidFill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4400" b="1" dirty="0"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Part of God’s Plan for Us:</a:t>
            </a:r>
          </a:p>
          <a:p>
            <a:r>
              <a:rPr lang="en-US" sz="4400" b="1" dirty="0"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Then he said to them all: “Whoever wants to be my disciple must </a:t>
            </a:r>
            <a:r>
              <a:rPr lang="en-US" sz="4400" b="1" dirty="0">
                <a:solidFill>
                  <a:srgbClr val="FFFF00"/>
                </a:solidFill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deny themselves </a:t>
            </a:r>
            <a:r>
              <a:rPr lang="en-US" sz="4400" b="1" dirty="0"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US" sz="4400" b="1" dirty="0">
                <a:solidFill>
                  <a:srgbClr val="FFFF00"/>
                </a:solidFill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take up their cross daily</a:t>
            </a:r>
            <a:r>
              <a:rPr lang="en-US" sz="4400" b="1" dirty="0"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and follow me.” </a:t>
            </a:r>
          </a:p>
          <a:p>
            <a:r>
              <a:rPr lang="en-US" sz="4400" b="1" dirty="0"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             Luke 9:23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84A48E4-AC0D-6B90-69FF-836C6099534E}"/>
              </a:ext>
            </a:extLst>
          </p:cNvPr>
          <p:cNvSpPr txBox="1"/>
          <p:nvPr/>
        </p:nvSpPr>
        <p:spPr>
          <a:xfrm>
            <a:off x="456574" y="51777"/>
            <a:ext cx="11232632" cy="769441"/>
          </a:xfrm>
          <a:prstGeom prst="rect">
            <a:avLst/>
          </a:prstGeom>
          <a:solidFill>
            <a:srgbClr val="230A07">
              <a:alpha val="7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FF00"/>
                </a:solidFill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To Know the Fellowship of his Sufferings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49317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51C331F-58CF-F279-5248-83CA6B233D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84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4EB66FE-4E71-BA9B-AE6A-C8F4C78656C1}"/>
              </a:ext>
            </a:extLst>
          </p:cNvPr>
          <p:cNvSpPr txBox="1"/>
          <p:nvPr/>
        </p:nvSpPr>
        <p:spPr>
          <a:xfrm>
            <a:off x="479684" y="985000"/>
            <a:ext cx="11232632" cy="4478149"/>
          </a:xfrm>
          <a:prstGeom prst="rect">
            <a:avLst/>
          </a:prstGeom>
          <a:solidFill>
            <a:srgbClr val="230A07">
              <a:alpha val="70000"/>
            </a:srgbClr>
          </a:solidFill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4000" b="1" dirty="0"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Principles of Suffering from 1 Peter:</a:t>
            </a:r>
          </a:p>
          <a:p>
            <a:pPr>
              <a:spcAft>
                <a:spcPts val="1800"/>
              </a:spcAft>
            </a:pPr>
            <a:r>
              <a:rPr lang="en-US" sz="4000" b="1" dirty="0"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2:21 – To this you were called, because </a:t>
            </a:r>
            <a:r>
              <a:rPr lang="en-US" sz="4000" b="1" dirty="0">
                <a:solidFill>
                  <a:srgbClr val="FFFF00"/>
                </a:solidFill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Christ suffered for you, leaving you an example</a:t>
            </a:r>
            <a:r>
              <a:rPr lang="en-US" sz="4000" b="1" dirty="0"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that you should follow in his steps.</a:t>
            </a:r>
          </a:p>
          <a:p>
            <a:pPr>
              <a:spcAft>
                <a:spcPts val="1800"/>
              </a:spcAft>
            </a:pPr>
            <a:endParaRPr lang="en-US" sz="4000" b="1" dirty="0">
              <a:effectLst>
                <a:glow rad="139700">
                  <a:schemeClr val="bg1"/>
                </a:glo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1800"/>
              </a:spcAft>
            </a:pPr>
            <a:r>
              <a:rPr lang="en-US" sz="4000" b="1" dirty="0"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1. Christ set the example of suffering for us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BC787A-4739-6E46-4815-34DA1B5F3CBC}"/>
              </a:ext>
            </a:extLst>
          </p:cNvPr>
          <p:cNvSpPr txBox="1"/>
          <p:nvPr/>
        </p:nvSpPr>
        <p:spPr>
          <a:xfrm>
            <a:off x="456574" y="51777"/>
            <a:ext cx="11232632" cy="769441"/>
          </a:xfrm>
          <a:prstGeom prst="rect">
            <a:avLst/>
          </a:prstGeom>
          <a:solidFill>
            <a:srgbClr val="230A07">
              <a:alpha val="7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FF00"/>
                </a:solidFill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To Know the Fellowship of his Sufferings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79021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51C331F-58CF-F279-5248-83CA6B233D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84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4EB66FE-4E71-BA9B-AE6A-C8F4C78656C1}"/>
              </a:ext>
            </a:extLst>
          </p:cNvPr>
          <p:cNvSpPr txBox="1"/>
          <p:nvPr/>
        </p:nvSpPr>
        <p:spPr>
          <a:xfrm>
            <a:off x="479684" y="985000"/>
            <a:ext cx="11232632" cy="4478149"/>
          </a:xfrm>
          <a:prstGeom prst="rect">
            <a:avLst/>
          </a:prstGeom>
          <a:solidFill>
            <a:srgbClr val="230A07">
              <a:alpha val="70000"/>
            </a:srgbClr>
          </a:solidFill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4000" b="1" dirty="0"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Principles of Suffering from 1 Peter:</a:t>
            </a:r>
          </a:p>
          <a:p>
            <a:pPr>
              <a:spcAft>
                <a:spcPts val="1800"/>
              </a:spcAft>
            </a:pPr>
            <a:r>
              <a:rPr lang="en-US" sz="4000" b="1" dirty="0"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4:12 – Dear friends, </a:t>
            </a:r>
            <a:r>
              <a:rPr lang="en-US" sz="4000" b="1" dirty="0">
                <a:solidFill>
                  <a:srgbClr val="FFFF00"/>
                </a:solidFill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do not be surprised at the fiery ordeal that has come on you to test you</a:t>
            </a:r>
            <a:r>
              <a:rPr lang="en-US" sz="4000" b="1" dirty="0"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as though something strange were happening to you.</a:t>
            </a:r>
          </a:p>
          <a:p>
            <a:pPr>
              <a:spcAft>
                <a:spcPts val="1800"/>
              </a:spcAft>
            </a:pPr>
            <a:endParaRPr lang="en-US" sz="4000" b="1" dirty="0">
              <a:effectLst>
                <a:glow rad="139700">
                  <a:schemeClr val="bg1"/>
                </a:glo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1800"/>
              </a:spcAft>
            </a:pPr>
            <a:r>
              <a:rPr lang="en-US" sz="4000" b="1" dirty="0"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2. Suffering is to be expected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BC787A-4739-6E46-4815-34DA1B5F3CBC}"/>
              </a:ext>
            </a:extLst>
          </p:cNvPr>
          <p:cNvSpPr txBox="1"/>
          <p:nvPr/>
        </p:nvSpPr>
        <p:spPr>
          <a:xfrm>
            <a:off x="456574" y="51777"/>
            <a:ext cx="11232632" cy="769441"/>
          </a:xfrm>
          <a:prstGeom prst="rect">
            <a:avLst/>
          </a:prstGeom>
          <a:solidFill>
            <a:srgbClr val="230A07">
              <a:alpha val="7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FF00"/>
                </a:solidFill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To Know the Fellowship of his Sufferings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732978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51C331F-58CF-F279-5248-83CA6B233D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84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4EB66FE-4E71-BA9B-AE6A-C8F4C78656C1}"/>
              </a:ext>
            </a:extLst>
          </p:cNvPr>
          <p:cNvSpPr txBox="1"/>
          <p:nvPr/>
        </p:nvSpPr>
        <p:spPr>
          <a:xfrm>
            <a:off x="479684" y="985000"/>
            <a:ext cx="11232632" cy="4478149"/>
          </a:xfrm>
          <a:prstGeom prst="rect">
            <a:avLst/>
          </a:prstGeom>
          <a:solidFill>
            <a:srgbClr val="230A07">
              <a:alpha val="70000"/>
            </a:srgbClr>
          </a:solidFill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4000" b="1" dirty="0"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Principles of Suffering from 1 Peter:</a:t>
            </a:r>
          </a:p>
          <a:p>
            <a:pPr>
              <a:spcAft>
                <a:spcPts val="1800"/>
              </a:spcAft>
            </a:pPr>
            <a:r>
              <a:rPr lang="en-US" sz="4000" b="1" dirty="0"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4:13 – But </a:t>
            </a:r>
            <a:r>
              <a:rPr lang="en-US" sz="4000" b="1" dirty="0">
                <a:solidFill>
                  <a:srgbClr val="FFFF00"/>
                </a:solidFill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rejoice inasmuch as you participate in the sufferings of Christ</a:t>
            </a:r>
            <a:r>
              <a:rPr lang="en-US" sz="4000" b="1" dirty="0"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so that you may be overjoyed when his glory is revealed. </a:t>
            </a:r>
          </a:p>
          <a:p>
            <a:pPr>
              <a:spcAft>
                <a:spcPts val="1800"/>
              </a:spcAft>
            </a:pPr>
            <a:endParaRPr lang="en-US" sz="4000" b="1" dirty="0">
              <a:effectLst>
                <a:glow rad="139700">
                  <a:schemeClr val="bg1"/>
                </a:glo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1800"/>
              </a:spcAft>
            </a:pPr>
            <a:r>
              <a:rPr lang="en-US" sz="4000" b="1" dirty="0"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3. Suffering with Jesus is a reason to rejoice!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BC787A-4739-6E46-4815-34DA1B5F3CBC}"/>
              </a:ext>
            </a:extLst>
          </p:cNvPr>
          <p:cNvSpPr txBox="1"/>
          <p:nvPr/>
        </p:nvSpPr>
        <p:spPr>
          <a:xfrm>
            <a:off x="456574" y="51777"/>
            <a:ext cx="11232632" cy="769441"/>
          </a:xfrm>
          <a:prstGeom prst="rect">
            <a:avLst/>
          </a:prstGeom>
          <a:solidFill>
            <a:srgbClr val="230A07">
              <a:alpha val="7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FF00"/>
                </a:solidFill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To Know the Fellowship of his Sufferings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026539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51C331F-58CF-F279-5248-83CA6B233D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84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4EB66FE-4E71-BA9B-AE6A-C8F4C78656C1}"/>
              </a:ext>
            </a:extLst>
          </p:cNvPr>
          <p:cNvSpPr txBox="1"/>
          <p:nvPr/>
        </p:nvSpPr>
        <p:spPr>
          <a:xfrm>
            <a:off x="479684" y="985000"/>
            <a:ext cx="11232632" cy="3862596"/>
          </a:xfrm>
          <a:prstGeom prst="rect">
            <a:avLst/>
          </a:prstGeom>
          <a:solidFill>
            <a:srgbClr val="230A07">
              <a:alpha val="70000"/>
            </a:srgbClr>
          </a:solidFill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4000" b="1" dirty="0"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Principles of Suffering from 1 Peter:</a:t>
            </a:r>
          </a:p>
          <a:p>
            <a:pPr>
              <a:spcAft>
                <a:spcPts val="1800"/>
              </a:spcAft>
            </a:pPr>
            <a:r>
              <a:rPr lang="en-US" sz="4000" b="1" dirty="0"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4:16 – If you </a:t>
            </a:r>
            <a:r>
              <a:rPr lang="en-US" sz="4000" b="1" dirty="0">
                <a:solidFill>
                  <a:srgbClr val="FFFF00"/>
                </a:solidFill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suffer as a Christian</a:t>
            </a:r>
            <a:r>
              <a:rPr lang="en-US" sz="4000" b="1" dirty="0"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do not be ashamed, but </a:t>
            </a:r>
            <a:r>
              <a:rPr lang="en-US" sz="4000" b="1" dirty="0">
                <a:solidFill>
                  <a:srgbClr val="FFFF00"/>
                </a:solidFill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praise God that you bear that name</a:t>
            </a:r>
            <a:r>
              <a:rPr lang="en-US" sz="4000" b="1" dirty="0"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>
              <a:spcAft>
                <a:spcPts val="1800"/>
              </a:spcAft>
            </a:pPr>
            <a:endParaRPr lang="en-US" sz="4000" b="1" dirty="0">
              <a:effectLst>
                <a:glow rad="139700">
                  <a:schemeClr val="bg1"/>
                </a:glo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1800"/>
              </a:spcAft>
            </a:pPr>
            <a:r>
              <a:rPr lang="en-US" sz="4000" b="1" dirty="0"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4. Suffering for Christ is a reason to praise God!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BC787A-4739-6E46-4815-34DA1B5F3CBC}"/>
              </a:ext>
            </a:extLst>
          </p:cNvPr>
          <p:cNvSpPr txBox="1"/>
          <p:nvPr/>
        </p:nvSpPr>
        <p:spPr>
          <a:xfrm>
            <a:off x="456574" y="51777"/>
            <a:ext cx="11232632" cy="769441"/>
          </a:xfrm>
          <a:prstGeom prst="rect">
            <a:avLst/>
          </a:prstGeom>
          <a:solidFill>
            <a:srgbClr val="230A07">
              <a:alpha val="7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FF00"/>
                </a:solidFill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To Know the Fellowship of his Sufferings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732243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51C331F-58CF-F279-5248-83CA6B233D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84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4EB66FE-4E71-BA9B-AE6A-C8F4C78656C1}"/>
              </a:ext>
            </a:extLst>
          </p:cNvPr>
          <p:cNvSpPr txBox="1"/>
          <p:nvPr/>
        </p:nvSpPr>
        <p:spPr>
          <a:xfrm>
            <a:off x="479684" y="985000"/>
            <a:ext cx="11232632" cy="4939814"/>
          </a:xfrm>
          <a:prstGeom prst="rect">
            <a:avLst/>
          </a:prstGeom>
          <a:solidFill>
            <a:srgbClr val="230A07">
              <a:alpha val="70000"/>
            </a:srgbClr>
          </a:solidFill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4000" b="1" dirty="0"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Principles of Suffering:</a:t>
            </a:r>
          </a:p>
          <a:p>
            <a:pPr marL="742950" indent="-742950">
              <a:spcAft>
                <a:spcPts val="1800"/>
              </a:spcAft>
              <a:buFont typeface="+mj-lt"/>
              <a:buAutoNum type="arabicPeriod"/>
            </a:pPr>
            <a:r>
              <a:rPr lang="en-US" sz="4000" b="1" dirty="0"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Part of God’s plan for us</a:t>
            </a:r>
          </a:p>
          <a:p>
            <a:pPr marL="742950" indent="-742950">
              <a:spcAft>
                <a:spcPts val="1800"/>
              </a:spcAft>
              <a:buFont typeface="+mj-lt"/>
              <a:buAutoNum type="arabicPeriod"/>
            </a:pPr>
            <a:r>
              <a:rPr lang="en-US" sz="4000" b="1" dirty="0"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Christ set the example of suffering for us</a:t>
            </a:r>
          </a:p>
          <a:p>
            <a:pPr marL="742950" indent="-742950">
              <a:spcAft>
                <a:spcPts val="1800"/>
              </a:spcAft>
              <a:buFont typeface="+mj-lt"/>
              <a:buAutoNum type="arabicPeriod"/>
            </a:pPr>
            <a:r>
              <a:rPr lang="en-US" sz="4000" b="1" dirty="0"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Suffering is to be expected</a:t>
            </a:r>
          </a:p>
          <a:p>
            <a:pPr marL="742950" indent="-742950">
              <a:spcAft>
                <a:spcPts val="1800"/>
              </a:spcAft>
              <a:buFont typeface="+mj-lt"/>
              <a:buAutoNum type="arabicPeriod"/>
            </a:pPr>
            <a:r>
              <a:rPr lang="en-US" sz="4000" b="1" dirty="0"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Suffering with Jesus is a reason to rejoice!</a:t>
            </a:r>
          </a:p>
          <a:p>
            <a:pPr marL="742950" indent="-742950">
              <a:spcAft>
                <a:spcPts val="1800"/>
              </a:spcAft>
              <a:buFont typeface="+mj-lt"/>
              <a:buAutoNum type="arabicPeriod"/>
            </a:pPr>
            <a:r>
              <a:rPr lang="en-US" sz="4000" b="1" dirty="0"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Suffering for Christ is a reason to praise God!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BC787A-4739-6E46-4815-34DA1B5F3CBC}"/>
              </a:ext>
            </a:extLst>
          </p:cNvPr>
          <p:cNvSpPr txBox="1"/>
          <p:nvPr/>
        </p:nvSpPr>
        <p:spPr>
          <a:xfrm>
            <a:off x="473199" y="51777"/>
            <a:ext cx="11232632" cy="769441"/>
          </a:xfrm>
          <a:prstGeom prst="rect">
            <a:avLst/>
          </a:prstGeom>
          <a:solidFill>
            <a:srgbClr val="230A07">
              <a:alpha val="7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FF00"/>
                </a:solidFill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To Know the Fellowship of his Sufferings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913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8707FEC-9250-4744-7A65-C8D2EEFA50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84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4EB66FE-4E71-BA9B-AE6A-C8F4C78656C1}"/>
              </a:ext>
            </a:extLst>
          </p:cNvPr>
          <p:cNvSpPr txBox="1"/>
          <p:nvPr/>
        </p:nvSpPr>
        <p:spPr>
          <a:xfrm>
            <a:off x="479684" y="1118004"/>
            <a:ext cx="11232632" cy="4862870"/>
          </a:xfrm>
          <a:prstGeom prst="rect">
            <a:avLst/>
          </a:prstGeom>
          <a:solidFill>
            <a:srgbClr val="230A07">
              <a:alpha val="70000"/>
            </a:srgbClr>
          </a:solidFill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4000" b="1" dirty="0"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How do we participate in his sufferings?</a:t>
            </a:r>
          </a:p>
          <a:p>
            <a:pPr>
              <a:spcAft>
                <a:spcPts val="1800"/>
              </a:spcAft>
            </a:pPr>
            <a:r>
              <a:rPr lang="en-US" sz="4000" b="1" dirty="0"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We participate in his sufferings by actively and consistently choosing to obey God – regardless of the cost.</a:t>
            </a:r>
          </a:p>
          <a:p>
            <a:pPr>
              <a:spcAft>
                <a:spcPts val="1800"/>
              </a:spcAft>
            </a:pPr>
            <a:r>
              <a:rPr lang="en-US" sz="4000" b="1" dirty="0"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“And he died for all, that those who live should </a:t>
            </a:r>
            <a:r>
              <a:rPr lang="en-US" sz="4000" b="1" dirty="0">
                <a:solidFill>
                  <a:srgbClr val="FFFF00"/>
                </a:solidFill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no longer live for themselves but for him who died for them </a:t>
            </a:r>
            <a:r>
              <a:rPr lang="en-US" sz="4000" b="1" dirty="0"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and was raised again.”    2 Corinthians 5:15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826D98A-9FB6-1ED3-75B0-FD1B3D766A42}"/>
              </a:ext>
            </a:extLst>
          </p:cNvPr>
          <p:cNvSpPr txBox="1"/>
          <p:nvPr/>
        </p:nvSpPr>
        <p:spPr>
          <a:xfrm>
            <a:off x="340199" y="51777"/>
            <a:ext cx="11232632" cy="769441"/>
          </a:xfrm>
          <a:prstGeom prst="rect">
            <a:avLst/>
          </a:prstGeom>
          <a:solidFill>
            <a:srgbClr val="230A07">
              <a:alpha val="7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FF00"/>
                </a:solidFill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To Know the Fellowship of his Sufferings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31377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E8624AF-C308-938C-185D-9C72681AF4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84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4EB66FE-4E71-BA9B-AE6A-C8F4C78656C1}"/>
              </a:ext>
            </a:extLst>
          </p:cNvPr>
          <p:cNvSpPr txBox="1"/>
          <p:nvPr/>
        </p:nvSpPr>
        <p:spPr>
          <a:xfrm>
            <a:off x="479684" y="1118004"/>
            <a:ext cx="11232632" cy="5401479"/>
          </a:xfrm>
          <a:prstGeom prst="rect">
            <a:avLst/>
          </a:prstGeom>
          <a:solidFill>
            <a:srgbClr val="230A07">
              <a:alpha val="70000"/>
            </a:srgbClr>
          </a:solidFill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4000" b="1" u="sng" dirty="0"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Examples:</a:t>
            </a:r>
          </a:p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4000" b="1" dirty="0"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Willingly enduring persecution for our faith</a:t>
            </a:r>
          </a:p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4000" b="1" dirty="0"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Dying for our faith</a:t>
            </a:r>
          </a:p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4000" b="1" dirty="0"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Giving a cup of water in the name of Jesus</a:t>
            </a:r>
          </a:p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4000" b="1" dirty="0"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Choosing to love without being loved back</a:t>
            </a:r>
          </a:p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4000" b="1" dirty="0"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Serving without recognition</a:t>
            </a:r>
          </a:p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4000" b="1" dirty="0"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Giving to our own hurt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64C89C6-8151-4A19-8C22-955D22CF85C1}"/>
              </a:ext>
            </a:extLst>
          </p:cNvPr>
          <p:cNvSpPr txBox="1"/>
          <p:nvPr/>
        </p:nvSpPr>
        <p:spPr>
          <a:xfrm>
            <a:off x="340199" y="51777"/>
            <a:ext cx="11232632" cy="769441"/>
          </a:xfrm>
          <a:prstGeom prst="rect">
            <a:avLst/>
          </a:prstGeom>
          <a:solidFill>
            <a:srgbClr val="230A07">
              <a:alpha val="7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FF00"/>
                </a:solidFill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To Know the Fellowship of his Sufferings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26565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with a beard&#10;&#10;Description automatically generated with medium confidence">
            <a:extLst>
              <a:ext uri="{FF2B5EF4-FFF2-40B4-BE49-F238E27FC236}">
                <a16:creationId xmlns:a16="http://schemas.microsoft.com/office/drawing/2014/main" id="{1200C39D-C7DB-8EAE-6B93-9024714363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955" y="0"/>
            <a:ext cx="6739045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FFFE83B-6BC2-A0E3-9321-16913B0DDDBF}"/>
              </a:ext>
            </a:extLst>
          </p:cNvPr>
          <p:cNvSpPr txBox="1"/>
          <p:nvPr/>
        </p:nvSpPr>
        <p:spPr>
          <a:xfrm>
            <a:off x="162070" y="343540"/>
            <a:ext cx="5568169" cy="6247864"/>
          </a:xfrm>
          <a:prstGeom prst="rect">
            <a:avLst/>
          </a:prstGeom>
          <a:solidFill>
            <a:srgbClr val="3E1A00"/>
          </a:solidFill>
          <a:ln w="1016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marL="228600" lvl="1" algn="ctr">
              <a:spcAft>
                <a:spcPts val="600"/>
              </a:spcAft>
            </a:pPr>
            <a:endParaRPr lang="en-US" sz="2000" b="1" dirty="0">
              <a:solidFill>
                <a:srgbClr val="FFFF00"/>
              </a:solidFill>
              <a:effectLst>
                <a:glow rad="139700">
                  <a:schemeClr val="bg1"/>
                </a:glo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1" algn="ctr">
              <a:spcAft>
                <a:spcPts val="600"/>
              </a:spcAft>
            </a:pPr>
            <a:r>
              <a:rPr lang="en-US" sz="4000" b="1" dirty="0">
                <a:solidFill>
                  <a:srgbClr val="FFFF00"/>
                </a:solidFill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Apostle Paul</a:t>
            </a:r>
          </a:p>
          <a:p>
            <a:pPr marL="228600" lvl="1" algn="ctr">
              <a:spcAft>
                <a:spcPts val="600"/>
              </a:spcAft>
            </a:pPr>
            <a:endParaRPr lang="en-US" sz="2000" b="1" dirty="0">
              <a:solidFill>
                <a:srgbClr val="FFFF00"/>
              </a:solidFill>
              <a:effectLst>
                <a:glow rad="139700">
                  <a:schemeClr val="bg1"/>
                </a:glo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5715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b="1" i="0" dirty="0">
                <a:solidFill>
                  <a:srgbClr val="FFFF00"/>
                </a:solidFill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Jew of Jews</a:t>
            </a:r>
          </a:p>
          <a:p>
            <a:pPr marL="800100" lvl="1" indent="-5715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FFFF00"/>
                </a:solidFill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Highly trained Pharisee</a:t>
            </a:r>
          </a:p>
          <a:p>
            <a:pPr marL="800100" lvl="1" indent="-5715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FFFF00"/>
                </a:solidFill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Blameless in keeping the Jewish Law</a:t>
            </a:r>
          </a:p>
          <a:p>
            <a:pPr marL="228600" lvl="1">
              <a:spcAft>
                <a:spcPts val="600"/>
              </a:spcAft>
            </a:pPr>
            <a:endParaRPr lang="en-US" sz="2000" b="1" i="0" dirty="0">
              <a:solidFill>
                <a:srgbClr val="FFFF00"/>
              </a:solidFill>
              <a:effectLst>
                <a:glow rad="139700">
                  <a:schemeClr val="bg1"/>
                </a:glo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1" algn="ctr">
              <a:spcAft>
                <a:spcPts val="600"/>
              </a:spcAft>
            </a:pPr>
            <a:r>
              <a:rPr lang="en-US" sz="4000" b="1" dirty="0">
                <a:solidFill>
                  <a:srgbClr val="FFFF00"/>
                </a:solidFill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Did he “Know God”?</a:t>
            </a:r>
          </a:p>
          <a:p>
            <a:pPr marL="228600" lvl="1" algn="ctr">
              <a:spcAft>
                <a:spcPts val="600"/>
              </a:spcAft>
            </a:pPr>
            <a:endParaRPr lang="en-US" sz="2000" b="1" i="0" dirty="0">
              <a:solidFill>
                <a:srgbClr val="FFFF00"/>
              </a:solidFill>
              <a:effectLst>
                <a:glow rad="139700">
                  <a:schemeClr val="bg1"/>
                </a:glo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67811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8CB82DD-15C0-E4E0-13CF-AF319C83BD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84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4EB66FE-4E71-BA9B-AE6A-C8F4C78656C1}"/>
              </a:ext>
            </a:extLst>
          </p:cNvPr>
          <p:cNvSpPr txBox="1"/>
          <p:nvPr/>
        </p:nvSpPr>
        <p:spPr>
          <a:xfrm>
            <a:off x="479684" y="1118004"/>
            <a:ext cx="11232632" cy="5401479"/>
          </a:xfrm>
          <a:prstGeom prst="rect">
            <a:avLst/>
          </a:prstGeom>
          <a:solidFill>
            <a:srgbClr val="230A07">
              <a:alpha val="70000"/>
            </a:srgbClr>
          </a:solidFill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4000" b="1" u="sng" dirty="0"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Examples:</a:t>
            </a:r>
          </a:p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4000" b="1" dirty="0"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Choosing to forgive</a:t>
            </a:r>
          </a:p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4000" b="1" dirty="0"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Choosing to love our enemies</a:t>
            </a:r>
          </a:p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4000" b="1" dirty="0"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Putting Christ before marriage</a:t>
            </a:r>
          </a:p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4000" b="1" dirty="0"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Putting Christ before career</a:t>
            </a:r>
          </a:p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4000" b="1" dirty="0"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Caring for the elderly / sick / dying</a:t>
            </a:r>
          </a:p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4000" b="1" dirty="0"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Identifying with Christ when it’s unpopular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64C89C6-8151-4A19-8C22-955D22CF85C1}"/>
              </a:ext>
            </a:extLst>
          </p:cNvPr>
          <p:cNvSpPr txBox="1"/>
          <p:nvPr/>
        </p:nvSpPr>
        <p:spPr>
          <a:xfrm>
            <a:off x="340199" y="51777"/>
            <a:ext cx="11232632" cy="769441"/>
          </a:xfrm>
          <a:prstGeom prst="rect">
            <a:avLst/>
          </a:prstGeom>
          <a:solidFill>
            <a:srgbClr val="230A07">
              <a:alpha val="7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FF00"/>
                </a:solidFill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To Know the Fellowship of his Sufferings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42542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0EED01E-5078-2930-5BA7-371A53C281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84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4EB66FE-4E71-BA9B-AE6A-C8F4C78656C1}"/>
              </a:ext>
            </a:extLst>
          </p:cNvPr>
          <p:cNvSpPr txBox="1"/>
          <p:nvPr/>
        </p:nvSpPr>
        <p:spPr>
          <a:xfrm>
            <a:off x="479684" y="1118004"/>
            <a:ext cx="11232632" cy="3785652"/>
          </a:xfrm>
          <a:prstGeom prst="rect">
            <a:avLst/>
          </a:prstGeom>
          <a:solidFill>
            <a:srgbClr val="230A07">
              <a:alpha val="70000"/>
            </a:srgbClr>
          </a:solidFill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4000" b="1" dirty="0"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Why did Paul include the fellowship of his sufferings in knowing Christ?</a:t>
            </a:r>
          </a:p>
          <a:p>
            <a:pPr>
              <a:spcAft>
                <a:spcPts val="3000"/>
              </a:spcAft>
            </a:pPr>
            <a:r>
              <a:rPr lang="en-US" sz="4000" b="1" dirty="0">
                <a:solidFill>
                  <a:srgbClr val="FFFF00"/>
                </a:solidFill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We cannot fully know Christ without participating with him in his sufferings!</a:t>
            </a:r>
          </a:p>
          <a:p>
            <a:pPr>
              <a:spcAft>
                <a:spcPts val="1800"/>
              </a:spcAft>
            </a:pPr>
            <a:r>
              <a:rPr lang="en-US" sz="4000" b="1" dirty="0"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Example:  Relating to a parent who has lost a child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64C89C6-8151-4A19-8C22-955D22CF85C1}"/>
              </a:ext>
            </a:extLst>
          </p:cNvPr>
          <p:cNvSpPr txBox="1"/>
          <p:nvPr/>
        </p:nvSpPr>
        <p:spPr>
          <a:xfrm>
            <a:off x="456574" y="51777"/>
            <a:ext cx="11232632" cy="769441"/>
          </a:xfrm>
          <a:prstGeom prst="rect">
            <a:avLst/>
          </a:prstGeom>
          <a:solidFill>
            <a:srgbClr val="230A07">
              <a:alpha val="7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FF00"/>
                </a:solidFill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To Know the Fellowship of his Sufferings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52719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2FA4E3A-A30D-98B1-D6D9-688525BBE1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84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4EB66FE-4E71-BA9B-AE6A-C8F4C78656C1}"/>
              </a:ext>
            </a:extLst>
          </p:cNvPr>
          <p:cNvSpPr txBox="1"/>
          <p:nvPr/>
        </p:nvSpPr>
        <p:spPr>
          <a:xfrm>
            <a:off x="479684" y="1118004"/>
            <a:ext cx="11232632" cy="5016758"/>
          </a:xfrm>
          <a:prstGeom prst="rect">
            <a:avLst/>
          </a:prstGeom>
          <a:solidFill>
            <a:srgbClr val="230A07">
              <a:alpha val="70000"/>
            </a:srgbClr>
          </a:solidFill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4000" b="1" u="sng" dirty="0"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How do we participate in his sufferings?</a:t>
            </a:r>
          </a:p>
          <a:p>
            <a:pPr>
              <a:spcAft>
                <a:spcPts val="3000"/>
              </a:spcAft>
            </a:pPr>
            <a:r>
              <a:rPr lang="en-US" sz="4000" b="1" dirty="0"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We participate in his sufferings by actively and consistently choosing to obey God – regardless of the cost.</a:t>
            </a:r>
          </a:p>
          <a:p>
            <a:pPr>
              <a:spcAft>
                <a:spcPts val="1800"/>
              </a:spcAft>
            </a:pPr>
            <a:r>
              <a:rPr lang="en-US" sz="4000" b="1" dirty="0">
                <a:solidFill>
                  <a:srgbClr val="FFFF00"/>
                </a:solidFill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Is there an area in your life where  you are avoiding obedience due to the cost?  Loving?  Forgiving?  Serving?  Giving?  Speaking up?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826D98A-9FB6-1ED3-75B0-FD1B3D766A42}"/>
              </a:ext>
            </a:extLst>
          </p:cNvPr>
          <p:cNvSpPr txBox="1"/>
          <p:nvPr/>
        </p:nvSpPr>
        <p:spPr>
          <a:xfrm>
            <a:off x="456574" y="51777"/>
            <a:ext cx="11232632" cy="769441"/>
          </a:xfrm>
          <a:prstGeom prst="rect">
            <a:avLst/>
          </a:prstGeom>
          <a:solidFill>
            <a:srgbClr val="230A07">
              <a:alpha val="7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FF00"/>
                </a:solidFill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To Know the Fellowship of his Sufferings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59431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B7037D37-DF0A-AC0D-8F32-FA7528CC6E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740"/>
            <a:ext cx="12192000" cy="6830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4EB66FE-4E71-BA9B-AE6A-C8F4C78656C1}"/>
              </a:ext>
            </a:extLst>
          </p:cNvPr>
          <p:cNvSpPr txBox="1"/>
          <p:nvPr/>
        </p:nvSpPr>
        <p:spPr>
          <a:xfrm>
            <a:off x="340199" y="306607"/>
            <a:ext cx="112326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FF00"/>
                </a:solidFill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The Surpassing Greatness of Knowing Christ Jesus my Lord…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B4CA1AC-1A78-21D4-FE82-2DE06F58B725}"/>
              </a:ext>
            </a:extLst>
          </p:cNvPr>
          <p:cNvSpPr txBox="1"/>
          <p:nvPr/>
        </p:nvSpPr>
        <p:spPr>
          <a:xfrm>
            <a:off x="644575" y="3238046"/>
            <a:ext cx="11232632" cy="2585323"/>
          </a:xfrm>
          <a:prstGeom prst="rect">
            <a:avLst/>
          </a:prstGeom>
          <a:solidFill>
            <a:srgbClr val="6A87B0">
              <a:alpha val="80000"/>
            </a:srgbClr>
          </a:solidFill>
        </p:spPr>
        <p:txBody>
          <a:bodyPr wrap="square" rtlCol="0">
            <a:spAutoFit/>
          </a:bodyPr>
          <a:lstStyle/>
          <a:p>
            <a:pPr marL="742950" indent="-742950">
              <a:spcAft>
                <a:spcPts val="1800"/>
              </a:spcAft>
              <a:buFont typeface="+mj-lt"/>
              <a:buAutoNum type="arabicPeriod"/>
            </a:pPr>
            <a:r>
              <a:rPr lang="en-US" sz="4400" b="1" dirty="0"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The nature of this knowledge</a:t>
            </a:r>
          </a:p>
          <a:p>
            <a:pPr marL="742950" indent="-742950">
              <a:spcAft>
                <a:spcPts val="1800"/>
              </a:spcAft>
              <a:buFont typeface="+mj-lt"/>
              <a:buAutoNum type="arabicPeriod"/>
            </a:pPr>
            <a:r>
              <a:rPr lang="en-US" sz="4400" b="1" dirty="0"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The path to this knowledge</a:t>
            </a:r>
          </a:p>
          <a:p>
            <a:pPr marL="742950" indent="-742950">
              <a:spcAft>
                <a:spcPts val="1800"/>
              </a:spcAft>
              <a:buFont typeface="+mj-lt"/>
              <a:buAutoNum type="arabicPeriod"/>
            </a:pPr>
            <a:r>
              <a:rPr lang="en-US" sz="4400" b="1" dirty="0">
                <a:solidFill>
                  <a:srgbClr val="FFFF00"/>
                </a:solidFill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The fruit of this knowledge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0483826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B7037D37-DF0A-AC0D-8F32-FA7528CC6E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740"/>
            <a:ext cx="12192000" cy="6830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4EB66FE-4E71-BA9B-AE6A-C8F4C78656C1}"/>
              </a:ext>
            </a:extLst>
          </p:cNvPr>
          <p:cNvSpPr txBox="1"/>
          <p:nvPr/>
        </p:nvSpPr>
        <p:spPr>
          <a:xfrm>
            <a:off x="479684" y="1112836"/>
            <a:ext cx="11232632" cy="4154984"/>
          </a:xfrm>
          <a:prstGeom prst="rect">
            <a:avLst/>
          </a:prstGeom>
          <a:solidFill>
            <a:srgbClr val="6A87B0">
              <a:alpha val="8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4400" b="1" baseline="30000" dirty="0"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10</a:t>
            </a:r>
            <a:r>
              <a:rPr lang="en-US" sz="4400" b="1" dirty="0"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that I may know him and the power of his resurrection, and may share his sufferings, becoming like him in his death, </a:t>
            </a:r>
            <a:r>
              <a:rPr lang="en-US" sz="4400" b="1" baseline="30000" dirty="0"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11</a:t>
            </a:r>
            <a:r>
              <a:rPr lang="en-US" sz="4400" b="1" dirty="0"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>
                <a:solidFill>
                  <a:srgbClr val="FFFF00"/>
                </a:solidFill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that by any means possible I may attain the resurrection from the dead.</a:t>
            </a:r>
          </a:p>
          <a:p>
            <a:r>
              <a:rPr lang="en-US" sz="4400" b="1" dirty="0"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          Philippians 3:10-11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4A37AD3-D920-7ADA-38A7-EDE9BAA9BF73}"/>
              </a:ext>
            </a:extLst>
          </p:cNvPr>
          <p:cNvSpPr txBox="1"/>
          <p:nvPr/>
        </p:nvSpPr>
        <p:spPr>
          <a:xfrm>
            <a:off x="340199" y="306607"/>
            <a:ext cx="112326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FF00"/>
                </a:solidFill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The Fruit of this Knowledge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091426-E9DF-AD17-A425-D12E06CA258B}"/>
              </a:ext>
            </a:extLst>
          </p:cNvPr>
          <p:cNvSpPr txBox="1"/>
          <p:nvPr/>
        </p:nvSpPr>
        <p:spPr>
          <a:xfrm>
            <a:off x="479684" y="5381450"/>
            <a:ext cx="112326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FF00"/>
                </a:solidFill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Knowing Christ…Suffering…Resurrection…</a:t>
            </a:r>
          </a:p>
          <a:p>
            <a:pPr algn="ctr"/>
            <a:r>
              <a:rPr lang="en-US" sz="4400" b="1" dirty="0">
                <a:solidFill>
                  <a:srgbClr val="FFFF00"/>
                </a:solidFill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What’s the Connection?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34610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B7037D37-DF0A-AC0D-8F32-FA7528CC6E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740"/>
            <a:ext cx="12192000" cy="6830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4EB66FE-4E71-BA9B-AE6A-C8F4C78656C1}"/>
              </a:ext>
            </a:extLst>
          </p:cNvPr>
          <p:cNvSpPr txBox="1"/>
          <p:nvPr/>
        </p:nvSpPr>
        <p:spPr>
          <a:xfrm>
            <a:off x="479684" y="2132157"/>
            <a:ext cx="11232632" cy="2123658"/>
          </a:xfrm>
          <a:prstGeom prst="rect">
            <a:avLst/>
          </a:prstGeom>
          <a:solidFill>
            <a:srgbClr val="6A87B0">
              <a:alpha val="8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Biblical Principle:</a:t>
            </a:r>
          </a:p>
          <a:p>
            <a:pPr algn="ctr"/>
            <a:r>
              <a:rPr lang="en-US" sz="4400" b="1" dirty="0"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sz="4400" b="1" dirty="0">
                <a:solidFill>
                  <a:srgbClr val="FFFF00"/>
                </a:solidFill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fruit</a:t>
            </a:r>
            <a:r>
              <a:rPr lang="en-US" sz="4400" b="1" dirty="0"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of our </a:t>
            </a:r>
            <a:r>
              <a:rPr lang="en-US" sz="4400" b="1" dirty="0">
                <a:solidFill>
                  <a:srgbClr val="FFFF00"/>
                </a:solidFill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current suffering </a:t>
            </a:r>
          </a:p>
          <a:p>
            <a:pPr algn="ctr"/>
            <a:r>
              <a:rPr lang="en-US" sz="4400" b="1" dirty="0"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is </a:t>
            </a:r>
            <a:r>
              <a:rPr lang="en-US" sz="4400" b="1" dirty="0">
                <a:solidFill>
                  <a:srgbClr val="FFFF00"/>
                </a:solidFill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eternal glory</a:t>
            </a:r>
            <a:r>
              <a:rPr lang="en-US" sz="4400" b="1" dirty="0"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4A37AD3-D920-7ADA-38A7-EDE9BAA9BF73}"/>
              </a:ext>
            </a:extLst>
          </p:cNvPr>
          <p:cNvSpPr txBox="1"/>
          <p:nvPr/>
        </p:nvSpPr>
        <p:spPr>
          <a:xfrm>
            <a:off x="340199" y="306607"/>
            <a:ext cx="112326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FF00"/>
                </a:solidFill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The Fruit of this Knowledge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5E41F7F-9732-AFC5-00B4-1C1278FD107D}"/>
              </a:ext>
            </a:extLst>
          </p:cNvPr>
          <p:cNvSpPr txBox="1"/>
          <p:nvPr/>
        </p:nvSpPr>
        <p:spPr>
          <a:xfrm>
            <a:off x="3118816" y="5311924"/>
            <a:ext cx="59543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FF00"/>
                </a:solidFill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Suffering </a:t>
            </a:r>
            <a:r>
              <a:rPr lang="en-US" sz="4400" b="1" dirty="0">
                <a:solidFill>
                  <a:srgbClr val="FFFF00"/>
                </a:solidFill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Glory</a:t>
            </a:r>
            <a:endParaRPr lang="en-US" sz="4400" b="1" dirty="0">
              <a:solidFill>
                <a:srgbClr val="FFFF00"/>
              </a:solidFill>
              <a:effectLst>
                <a:glow rad="139700">
                  <a:schemeClr val="bg1"/>
                </a:glo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49441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B7037D37-DF0A-AC0D-8F32-FA7528CC6E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740"/>
            <a:ext cx="12192000" cy="6830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4EB66FE-4E71-BA9B-AE6A-C8F4C78656C1}"/>
              </a:ext>
            </a:extLst>
          </p:cNvPr>
          <p:cNvSpPr txBox="1"/>
          <p:nvPr/>
        </p:nvSpPr>
        <p:spPr>
          <a:xfrm>
            <a:off x="479684" y="1366915"/>
            <a:ext cx="11232632" cy="2169825"/>
          </a:xfrm>
          <a:prstGeom prst="rect">
            <a:avLst/>
          </a:prstGeom>
          <a:solidFill>
            <a:srgbClr val="6A87B0">
              <a:alpha val="80000"/>
            </a:srgbClr>
          </a:solidFill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4000" b="1" u="sng" dirty="0">
                <a:solidFill>
                  <a:srgbClr val="FFFF00"/>
                </a:solidFill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The fruit of Jesus’ suffering:</a:t>
            </a:r>
          </a:p>
          <a:p>
            <a:r>
              <a:rPr lang="en-US" sz="4000" b="1" dirty="0"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Did not the Messiah have to </a:t>
            </a:r>
            <a:r>
              <a:rPr lang="en-US" sz="4000" b="1" dirty="0">
                <a:solidFill>
                  <a:srgbClr val="FFFF00"/>
                </a:solidFill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suffer</a:t>
            </a:r>
            <a:r>
              <a:rPr lang="en-US" sz="4000" b="1" dirty="0"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these things and then enter his </a:t>
            </a:r>
            <a:r>
              <a:rPr lang="en-US" sz="4000" b="1" dirty="0">
                <a:solidFill>
                  <a:srgbClr val="FFFF00"/>
                </a:solidFill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glory</a:t>
            </a:r>
            <a:r>
              <a:rPr lang="en-US" sz="4000" b="1" dirty="0"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?           Luke 24:26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4A37AD3-D920-7ADA-38A7-EDE9BAA9BF73}"/>
              </a:ext>
            </a:extLst>
          </p:cNvPr>
          <p:cNvSpPr txBox="1"/>
          <p:nvPr/>
        </p:nvSpPr>
        <p:spPr>
          <a:xfrm>
            <a:off x="340199" y="306607"/>
            <a:ext cx="112326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FF00"/>
                </a:solidFill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The Fruit of this Knowledge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28B2F8-2FEA-E79B-37BF-6D4B5D5E5346}"/>
              </a:ext>
            </a:extLst>
          </p:cNvPr>
          <p:cNvSpPr txBox="1"/>
          <p:nvPr/>
        </p:nvSpPr>
        <p:spPr>
          <a:xfrm>
            <a:off x="479684" y="3827607"/>
            <a:ext cx="11232632" cy="2862322"/>
          </a:xfrm>
          <a:prstGeom prst="rect">
            <a:avLst/>
          </a:prstGeom>
          <a:solidFill>
            <a:srgbClr val="6A87B0">
              <a:alpha val="80000"/>
            </a:srgbClr>
          </a:solidFill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4000" b="1" dirty="0">
                <a:solidFill>
                  <a:srgbClr val="FFFF00"/>
                </a:solidFill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When did Christ receive the reward for suffering?</a:t>
            </a:r>
          </a:p>
          <a:p>
            <a:pPr algn="ctr">
              <a:spcAft>
                <a:spcPts val="1200"/>
              </a:spcAft>
            </a:pPr>
            <a:r>
              <a:rPr lang="en-US" sz="4000" b="1" dirty="0"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“… God exalted him to the highest place and gave him the name that is above every name…” Ph 2:9</a:t>
            </a:r>
            <a:endParaRPr lang="en-US" sz="4000" b="1" dirty="0">
              <a:effectLst>
                <a:glow rad="139700">
                  <a:schemeClr val="bg1"/>
                </a:glo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spcAft>
                <a:spcPts val="1200"/>
              </a:spcAft>
            </a:pPr>
            <a:r>
              <a:rPr lang="en-US" sz="4000" b="1" dirty="0">
                <a:solidFill>
                  <a:srgbClr val="FFFF00"/>
                </a:solidFill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Suffered </a:t>
            </a:r>
            <a:r>
              <a:rPr lang="en-US" sz="4000" b="1" dirty="0">
                <a:solidFill>
                  <a:srgbClr val="FFFF00"/>
                </a:solidFill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Died  Resurrection  Glory!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82616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B7037D37-DF0A-AC0D-8F32-FA7528CC6E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740"/>
            <a:ext cx="12192000" cy="6830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4EB66FE-4E71-BA9B-AE6A-C8F4C78656C1}"/>
              </a:ext>
            </a:extLst>
          </p:cNvPr>
          <p:cNvSpPr txBox="1"/>
          <p:nvPr/>
        </p:nvSpPr>
        <p:spPr>
          <a:xfrm>
            <a:off x="479684" y="2132157"/>
            <a:ext cx="11232632" cy="3031599"/>
          </a:xfrm>
          <a:prstGeom prst="rect">
            <a:avLst/>
          </a:prstGeom>
          <a:solidFill>
            <a:srgbClr val="6A87B0">
              <a:alpha val="80000"/>
            </a:srgbClr>
          </a:solidFill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4400" b="1" u="sng" dirty="0">
                <a:solidFill>
                  <a:srgbClr val="FFFF00"/>
                </a:solidFill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The fruit of our suffering:</a:t>
            </a:r>
          </a:p>
          <a:p>
            <a:r>
              <a:rPr lang="en-US" sz="4400" b="1" dirty="0"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For our light and </a:t>
            </a:r>
            <a:r>
              <a:rPr lang="en-US" sz="4400" b="1" dirty="0">
                <a:solidFill>
                  <a:srgbClr val="FFFF00"/>
                </a:solidFill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momentary troubles </a:t>
            </a:r>
            <a:r>
              <a:rPr lang="en-US" sz="4400" b="1" dirty="0"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are achieving for us an </a:t>
            </a:r>
            <a:r>
              <a:rPr lang="en-US" sz="4400" b="1" dirty="0">
                <a:solidFill>
                  <a:srgbClr val="FFFF00"/>
                </a:solidFill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eternal glory </a:t>
            </a:r>
            <a:r>
              <a:rPr lang="en-US" sz="4400" b="1" dirty="0"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that far outweighs them all.            2 Corinthians 4:17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4A37AD3-D920-7ADA-38A7-EDE9BAA9BF73}"/>
              </a:ext>
            </a:extLst>
          </p:cNvPr>
          <p:cNvSpPr txBox="1"/>
          <p:nvPr/>
        </p:nvSpPr>
        <p:spPr>
          <a:xfrm>
            <a:off x="340199" y="306607"/>
            <a:ext cx="112326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FF00"/>
                </a:solidFill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The Fruit of this Knowledge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1935860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B7037D37-DF0A-AC0D-8F32-FA7528CC6E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740"/>
            <a:ext cx="12192000" cy="6830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4EB66FE-4E71-BA9B-AE6A-C8F4C78656C1}"/>
              </a:ext>
            </a:extLst>
          </p:cNvPr>
          <p:cNvSpPr txBox="1"/>
          <p:nvPr/>
        </p:nvSpPr>
        <p:spPr>
          <a:xfrm>
            <a:off x="479684" y="1483764"/>
            <a:ext cx="11232632" cy="5062924"/>
          </a:xfrm>
          <a:prstGeom prst="rect">
            <a:avLst/>
          </a:prstGeom>
          <a:solidFill>
            <a:srgbClr val="6A87B0">
              <a:alpha val="80000"/>
            </a:srgbClr>
          </a:solidFill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4400" b="1" u="sng" dirty="0">
                <a:solidFill>
                  <a:srgbClr val="FFFF00"/>
                </a:solidFill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The fruit of our suffering:</a:t>
            </a:r>
          </a:p>
          <a:p>
            <a:r>
              <a:rPr lang="en-US" sz="4400" b="1" baseline="30000" dirty="0"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16</a:t>
            </a:r>
            <a:r>
              <a:rPr lang="en-US" sz="4400" b="1" dirty="0"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The Spirit himself testifies with our spirit that we are God’s children. </a:t>
            </a:r>
            <a:r>
              <a:rPr lang="en-US" sz="4400" b="1" baseline="30000" dirty="0"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17</a:t>
            </a:r>
            <a:r>
              <a:rPr lang="en-US" sz="4400" b="1" dirty="0"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Now if we are children, then we are heirs—heirs of God and co-heirs with Christ, </a:t>
            </a:r>
            <a:r>
              <a:rPr lang="en-US" sz="4400" b="1" dirty="0">
                <a:solidFill>
                  <a:srgbClr val="FFFF00"/>
                </a:solidFill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if indeed we share in his sufferings</a:t>
            </a:r>
            <a:r>
              <a:rPr lang="en-US" sz="4400" b="1" dirty="0"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u="sng" dirty="0">
                <a:solidFill>
                  <a:srgbClr val="FFFF00"/>
                </a:solidFill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in order that </a:t>
            </a:r>
            <a:r>
              <a:rPr lang="en-US" sz="4400" b="1" dirty="0">
                <a:solidFill>
                  <a:srgbClr val="FFFF00"/>
                </a:solidFill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we may also share in his glory</a:t>
            </a:r>
            <a:r>
              <a:rPr lang="en-US" sz="4400" b="1" dirty="0"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                Romans 8:16-17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4A37AD3-D920-7ADA-38A7-EDE9BAA9BF73}"/>
              </a:ext>
            </a:extLst>
          </p:cNvPr>
          <p:cNvSpPr txBox="1"/>
          <p:nvPr/>
        </p:nvSpPr>
        <p:spPr>
          <a:xfrm>
            <a:off x="340199" y="306607"/>
            <a:ext cx="112326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FF00"/>
                </a:solidFill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The Fruit of this Knowledge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1985542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B7037D37-DF0A-AC0D-8F32-FA7528CC6E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740"/>
            <a:ext cx="12192000" cy="6830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4EB66FE-4E71-BA9B-AE6A-C8F4C78656C1}"/>
              </a:ext>
            </a:extLst>
          </p:cNvPr>
          <p:cNvSpPr txBox="1"/>
          <p:nvPr/>
        </p:nvSpPr>
        <p:spPr>
          <a:xfrm>
            <a:off x="479684" y="1009548"/>
            <a:ext cx="11232632" cy="3708708"/>
          </a:xfrm>
          <a:prstGeom prst="rect">
            <a:avLst/>
          </a:prstGeom>
          <a:solidFill>
            <a:srgbClr val="6A87B0">
              <a:alpha val="80000"/>
            </a:srgbClr>
          </a:solidFill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4400" b="1" u="sng" dirty="0">
                <a:solidFill>
                  <a:srgbClr val="FFFF00"/>
                </a:solidFill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The fruit of our suffering:</a:t>
            </a:r>
          </a:p>
          <a:p>
            <a:r>
              <a:rPr lang="en-US" sz="4400" b="1" dirty="0"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But rejoice inasmuch as you participate in the </a:t>
            </a:r>
            <a:r>
              <a:rPr lang="en-US" sz="4400" b="1" dirty="0">
                <a:solidFill>
                  <a:srgbClr val="FFFF00"/>
                </a:solidFill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sufferings</a:t>
            </a:r>
            <a:r>
              <a:rPr lang="en-US" sz="4400" b="1" dirty="0"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of Christ, so that you may be overjoyed when his </a:t>
            </a:r>
            <a:r>
              <a:rPr lang="en-US" sz="4400" b="1" dirty="0">
                <a:solidFill>
                  <a:srgbClr val="FFFF00"/>
                </a:solidFill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glory</a:t>
            </a:r>
            <a:r>
              <a:rPr lang="en-US" sz="4400" b="1" dirty="0"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is revealed.</a:t>
            </a:r>
          </a:p>
          <a:p>
            <a:r>
              <a:rPr lang="en-US" sz="4400" b="1" dirty="0"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1 Peter 4:13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4A37AD3-D920-7ADA-38A7-EDE9BAA9BF73}"/>
              </a:ext>
            </a:extLst>
          </p:cNvPr>
          <p:cNvSpPr txBox="1"/>
          <p:nvPr/>
        </p:nvSpPr>
        <p:spPr>
          <a:xfrm>
            <a:off x="340199" y="123731"/>
            <a:ext cx="112326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FF00"/>
                </a:solidFill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The Fruit of this Knowledge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7D26B0-2F4B-3A22-F35B-3EE28F78B484}"/>
              </a:ext>
            </a:extLst>
          </p:cNvPr>
          <p:cNvSpPr txBox="1"/>
          <p:nvPr/>
        </p:nvSpPr>
        <p:spPr>
          <a:xfrm>
            <a:off x="479684" y="5109788"/>
            <a:ext cx="11232632" cy="1477328"/>
          </a:xfrm>
          <a:prstGeom prst="rect">
            <a:avLst/>
          </a:prstGeom>
          <a:solidFill>
            <a:srgbClr val="6A87B0">
              <a:alpha val="80000"/>
            </a:srgbClr>
          </a:solidFill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4000" b="1" dirty="0">
                <a:solidFill>
                  <a:srgbClr val="FFFF00"/>
                </a:solidFill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When will we receive the reward for suffering?</a:t>
            </a:r>
          </a:p>
          <a:p>
            <a:pPr algn="ctr">
              <a:spcAft>
                <a:spcPts val="1200"/>
              </a:spcAft>
            </a:pPr>
            <a:r>
              <a:rPr lang="en-US" sz="4000" b="1" dirty="0">
                <a:solidFill>
                  <a:srgbClr val="FFFF00"/>
                </a:solidFill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Suffer </a:t>
            </a:r>
            <a:r>
              <a:rPr lang="en-US" sz="4000" b="1" dirty="0">
                <a:solidFill>
                  <a:srgbClr val="FFFF00"/>
                </a:solidFill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(Die?)  Resurrection  Glory!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8884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with a beard&#10;&#10;Description automatically generated with medium confidence">
            <a:extLst>
              <a:ext uri="{FF2B5EF4-FFF2-40B4-BE49-F238E27FC236}">
                <a16:creationId xmlns:a16="http://schemas.microsoft.com/office/drawing/2014/main" id="{1200C39D-C7DB-8EAE-6B93-9024714363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955" y="0"/>
            <a:ext cx="6739045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FFFE83B-6BC2-A0E3-9321-16913B0DDDBF}"/>
              </a:ext>
            </a:extLst>
          </p:cNvPr>
          <p:cNvSpPr txBox="1"/>
          <p:nvPr/>
        </p:nvSpPr>
        <p:spPr>
          <a:xfrm>
            <a:off x="268751" y="305068"/>
            <a:ext cx="11130769" cy="6093976"/>
          </a:xfrm>
          <a:prstGeom prst="rect">
            <a:avLst/>
          </a:prstGeom>
          <a:solidFill>
            <a:srgbClr val="3E1A00">
              <a:alpha val="7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Inherited fleshly advantages: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FFFF00"/>
                </a:solidFill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circumcised on the eighth day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FFFF00"/>
                </a:solidFill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of the people of Israel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FFFF00"/>
                </a:solidFill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of the tribe of Benjamin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FFFF00"/>
                </a:solidFill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 Hebrew of Hebrews</a:t>
            </a:r>
          </a:p>
          <a:p>
            <a:pPr>
              <a:spcBef>
                <a:spcPts val="1800"/>
              </a:spcBef>
              <a:spcAft>
                <a:spcPts val="600"/>
              </a:spcAft>
            </a:pPr>
            <a:r>
              <a:rPr lang="en-US" sz="4000" b="1" dirty="0">
                <a:solidFill>
                  <a:srgbClr val="FFFF00"/>
                </a:solidFill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Attained fleshly advantages:</a:t>
            </a:r>
          </a:p>
          <a:p>
            <a:pPr marL="571500" indent="-5715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FFFF00"/>
                </a:solidFill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as to the law, a Pharisee</a:t>
            </a:r>
          </a:p>
          <a:p>
            <a:pPr marL="571500" indent="-5715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FFFF00"/>
                </a:solidFill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as to zeal, a persecutor of the church</a:t>
            </a:r>
          </a:p>
          <a:p>
            <a:pPr marL="571500" indent="-5715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FFFF00"/>
                </a:solidFill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as to righteousness under the law, blameless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927B85B-5A7E-95FE-19E8-5337E7A20761}"/>
              </a:ext>
            </a:extLst>
          </p:cNvPr>
          <p:cNvSpPr/>
          <p:nvPr/>
        </p:nvSpPr>
        <p:spPr>
          <a:xfrm>
            <a:off x="8244840" y="287804"/>
            <a:ext cx="3154680" cy="6111240"/>
          </a:xfrm>
          <a:prstGeom prst="rect">
            <a:avLst/>
          </a:prstGeom>
          <a:solidFill>
            <a:srgbClr val="3E1A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Profit Sheet:</a:t>
            </a:r>
          </a:p>
          <a:p>
            <a:pPr algn="ctr"/>
            <a:r>
              <a:rPr lang="en-US" sz="4000" b="1" dirty="0">
                <a:solidFill>
                  <a:schemeClr val="tx1"/>
                </a:solidFill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√</a:t>
            </a:r>
          </a:p>
          <a:p>
            <a:pPr algn="ctr"/>
            <a:r>
              <a:rPr lang="en-US" sz="4000" b="1" dirty="0">
                <a:solidFill>
                  <a:schemeClr val="tx1"/>
                </a:solidFill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√</a:t>
            </a:r>
            <a:endParaRPr lang="en-US" sz="4000" dirty="0">
              <a:solidFill>
                <a:schemeClr val="tx1"/>
              </a:solidFill>
              <a:effectLst>
                <a:glow rad="139700">
                  <a:schemeClr val="bg1"/>
                </a:glow>
              </a:effectLst>
            </a:endParaRPr>
          </a:p>
          <a:p>
            <a:pPr algn="ctr"/>
            <a:r>
              <a:rPr lang="en-US" sz="4000" b="1" dirty="0">
                <a:solidFill>
                  <a:schemeClr val="tx1"/>
                </a:solidFill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√</a:t>
            </a:r>
            <a:endParaRPr lang="en-US" sz="4000" dirty="0">
              <a:solidFill>
                <a:schemeClr val="tx1"/>
              </a:solidFill>
              <a:effectLst>
                <a:glow rad="139700">
                  <a:schemeClr val="bg1"/>
                </a:glow>
              </a:effectLst>
            </a:endParaRPr>
          </a:p>
          <a:p>
            <a:pPr algn="ctr"/>
            <a:r>
              <a:rPr lang="en-US" sz="4000" b="1" dirty="0">
                <a:solidFill>
                  <a:schemeClr val="tx1"/>
                </a:solidFill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√</a:t>
            </a:r>
          </a:p>
          <a:p>
            <a:pPr algn="ctr"/>
            <a:endParaRPr lang="en-US" sz="4000" dirty="0">
              <a:solidFill>
                <a:schemeClr val="tx1"/>
              </a:solidFill>
              <a:effectLst>
                <a:glow rad="139700">
                  <a:schemeClr val="bg1"/>
                </a:glow>
              </a:effectLst>
            </a:endParaRPr>
          </a:p>
          <a:p>
            <a:pPr algn="ctr"/>
            <a:r>
              <a:rPr lang="en-US" sz="4000" b="1" dirty="0">
                <a:solidFill>
                  <a:schemeClr val="tx1"/>
                </a:solidFill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4000" dirty="0">
              <a:solidFill>
                <a:schemeClr val="tx1"/>
              </a:solidFill>
              <a:effectLst>
                <a:glow rad="139700">
                  <a:schemeClr val="bg1"/>
                </a:glow>
              </a:effectLst>
            </a:endParaRPr>
          </a:p>
          <a:p>
            <a:pPr algn="ctr"/>
            <a:r>
              <a:rPr lang="en-US" sz="4000" b="1" dirty="0">
                <a:solidFill>
                  <a:schemeClr val="tx1"/>
                </a:solidFill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√</a:t>
            </a:r>
            <a:endParaRPr lang="en-US" sz="4000" dirty="0">
              <a:solidFill>
                <a:schemeClr val="tx1"/>
              </a:solidFill>
              <a:effectLst>
                <a:glow rad="139700">
                  <a:schemeClr val="bg1"/>
                </a:glow>
              </a:effectLst>
            </a:endParaRPr>
          </a:p>
          <a:p>
            <a:pPr algn="ctr"/>
            <a:r>
              <a:rPr lang="en-US" sz="4000" b="1" dirty="0">
                <a:solidFill>
                  <a:schemeClr val="tx1"/>
                </a:solidFill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√</a:t>
            </a:r>
            <a:endParaRPr lang="en-US" sz="4000" dirty="0">
              <a:solidFill>
                <a:schemeClr val="tx1"/>
              </a:solidFill>
              <a:effectLst>
                <a:glow rad="139700">
                  <a:schemeClr val="bg1"/>
                </a:glow>
              </a:effectLst>
            </a:endParaRPr>
          </a:p>
          <a:p>
            <a:pPr algn="ctr"/>
            <a:r>
              <a:rPr lang="en-US" sz="4000" b="1" dirty="0">
                <a:solidFill>
                  <a:schemeClr val="tx1"/>
                </a:solidFill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√</a:t>
            </a:r>
            <a:endParaRPr lang="en-US" sz="4000" dirty="0">
              <a:solidFill>
                <a:schemeClr val="tx1"/>
              </a:solidFill>
              <a:effectLst>
                <a:glow rad="139700">
                  <a:schemeClr val="bg1"/>
                </a:glo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17612785"/>
      </p:ext>
    </p:extLst>
  </p:cSld>
  <p:clrMapOvr>
    <a:masterClrMapping/>
  </p:clrMapOvr>
  <p:transition spd="slow">
    <p:push dir="u"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B7037D37-DF0A-AC0D-8F32-FA7528CC6E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740"/>
            <a:ext cx="12192000" cy="6830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4EB66FE-4E71-BA9B-AE6A-C8F4C78656C1}"/>
              </a:ext>
            </a:extLst>
          </p:cNvPr>
          <p:cNvSpPr txBox="1"/>
          <p:nvPr/>
        </p:nvSpPr>
        <p:spPr>
          <a:xfrm>
            <a:off x="479684" y="2132157"/>
            <a:ext cx="11232632" cy="3262432"/>
          </a:xfrm>
          <a:prstGeom prst="rect">
            <a:avLst/>
          </a:prstGeom>
          <a:solidFill>
            <a:srgbClr val="6A87B0">
              <a:alpha val="80000"/>
            </a:srgbClr>
          </a:solidFill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4400" b="1" dirty="0"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It is only in light of eternity that knowing Christ in his sufferings makes sense!</a:t>
            </a:r>
          </a:p>
          <a:p>
            <a:pPr>
              <a:spcAft>
                <a:spcPts val="1800"/>
              </a:spcAft>
            </a:pPr>
            <a:endParaRPr lang="en-US" sz="4400" b="1" dirty="0">
              <a:solidFill>
                <a:srgbClr val="FFFF00"/>
              </a:solidFill>
              <a:effectLst>
                <a:glow rad="139700">
                  <a:schemeClr val="bg1"/>
                </a:glo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1800"/>
              </a:spcAft>
            </a:pPr>
            <a:r>
              <a:rPr lang="en-US" sz="4400" b="1" dirty="0">
                <a:solidFill>
                  <a:srgbClr val="FFFF00"/>
                </a:solidFill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Sharing in his sufferings </a:t>
            </a:r>
            <a:r>
              <a:rPr lang="en-US" sz="4400" b="1" dirty="0">
                <a:solidFill>
                  <a:srgbClr val="FFFF00"/>
                </a:solidFill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Sharing in his glory!</a:t>
            </a:r>
            <a:endParaRPr lang="en-US" sz="4400" b="1" dirty="0">
              <a:solidFill>
                <a:srgbClr val="FFFF00"/>
              </a:solidFill>
              <a:effectLst>
                <a:glow rad="139700">
                  <a:schemeClr val="bg1"/>
                </a:glo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4A37AD3-D920-7ADA-38A7-EDE9BAA9BF73}"/>
              </a:ext>
            </a:extLst>
          </p:cNvPr>
          <p:cNvSpPr txBox="1"/>
          <p:nvPr/>
        </p:nvSpPr>
        <p:spPr>
          <a:xfrm>
            <a:off x="340199" y="306607"/>
            <a:ext cx="112326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FF00"/>
                </a:solidFill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The Fruit of this Knowledge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60056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B7037D37-DF0A-AC0D-8F32-FA7528CC6E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740"/>
            <a:ext cx="12192000" cy="6830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4EB66FE-4E71-BA9B-AE6A-C8F4C78656C1}"/>
              </a:ext>
            </a:extLst>
          </p:cNvPr>
          <p:cNvSpPr txBox="1"/>
          <p:nvPr/>
        </p:nvSpPr>
        <p:spPr>
          <a:xfrm>
            <a:off x="396558" y="1172789"/>
            <a:ext cx="11374265" cy="4093428"/>
          </a:xfrm>
          <a:prstGeom prst="rect">
            <a:avLst/>
          </a:prstGeom>
          <a:solidFill>
            <a:srgbClr val="6A87B0">
              <a:alpha val="80000"/>
            </a:srgbClr>
          </a:solidFill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4400" b="1" dirty="0">
                <a:solidFill>
                  <a:srgbClr val="FFFF00"/>
                </a:solidFill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Do you know </a:t>
            </a:r>
            <a:r>
              <a:rPr lang="en-US" sz="4400" b="1" u="sng" dirty="0">
                <a:solidFill>
                  <a:srgbClr val="FFFF00"/>
                </a:solidFill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about</a:t>
            </a:r>
            <a:r>
              <a:rPr lang="en-US" sz="4400" b="1" dirty="0">
                <a:solidFill>
                  <a:srgbClr val="FFFF00"/>
                </a:solidFill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God?</a:t>
            </a:r>
          </a:p>
          <a:p>
            <a:pPr>
              <a:spcAft>
                <a:spcPts val="2400"/>
              </a:spcAft>
            </a:pPr>
            <a:r>
              <a:rPr lang="en-US" sz="4400" b="1" dirty="0">
                <a:solidFill>
                  <a:srgbClr val="FFFF00"/>
                </a:solidFill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Or do you </a:t>
            </a:r>
            <a:r>
              <a:rPr lang="en-US" sz="4400" b="1" u="sng" dirty="0">
                <a:solidFill>
                  <a:srgbClr val="FFFF00"/>
                </a:solidFill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know him personally</a:t>
            </a:r>
            <a:r>
              <a:rPr lang="en-US" sz="4400" b="1" dirty="0">
                <a:solidFill>
                  <a:srgbClr val="FFFF00"/>
                </a:solidFill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through Jesus?</a:t>
            </a:r>
          </a:p>
          <a:p>
            <a:pPr>
              <a:spcAft>
                <a:spcPts val="1200"/>
              </a:spcAft>
            </a:pPr>
            <a:r>
              <a:rPr lang="en-US" sz="4400" b="1" dirty="0">
                <a:solidFill>
                  <a:srgbClr val="FFFF00"/>
                </a:solidFill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You can know him if you are willing to:</a:t>
            </a:r>
          </a:p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4400" b="1" dirty="0">
                <a:solidFill>
                  <a:srgbClr val="FFFF00"/>
                </a:solidFill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Believe in him – accept his righteousness on your behalf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4A37AD3-D920-7ADA-38A7-EDE9BAA9BF73}"/>
              </a:ext>
            </a:extLst>
          </p:cNvPr>
          <p:cNvSpPr txBox="1"/>
          <p:nvPr/>
        </p:nvSpPr>
        <p:spPr>
          <a:xfrm>
            <a:off x="489823" y="73852"/>
            <a:ext cx="112326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FF00"/>
                </a:solidFill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What about you?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60607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B7037D37-DF0A-AC0D-8F32-FA7528CC6E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740"/>
            <a:ext cx="12192000" cy="6830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4EB66FE-4E71-BA9B-AE6A-C8F4C78656C1}"/>
              </a:ext>
            </a:extLst>
          </p:cNvPr>
          <p:cNvSpPr txBox="1"/>
          <p:nvPr/>
        </p:nvSpPr>
        <p:spPr>
          <a:xfrm>
            <a:off x="408867" y="1613563"/>
            <a:ext cx="11374265" cy="4154984"/>
          </a:xfrm>
          <a:prstGeom prst="rect">
            <a:avLst/>
          </a:prstGeom>
          <a:solidFill>
            <a:srgbClr val="6A87B0">
              <a:alpha val="8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FF00"/>
                </a:solidFill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On a scale of 1-5, to what extent can you agree with Paul’s statement:</a:t>
            </a:r>
          </a:p>
          <a:p>
            <a:endParaRPr lang="en-US" sz="4400" b="1" dirty="0">
              <a:solidFill>
                <a:srgbClr val="FFFF00"/>
              </a:solidFill>
              <a:effectLst>
                <a:glow rad="139700">
                  <a:schemeClr val="bg1"/>
                </a:glo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sz="4400" b="1" dirty="0">
                <a:solidFill>
                  <a:srgbClr val="FFFF00"/>
                </a:solidFill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“I consider everything a loss compared to the surpassing greatness of knowing Christ Jesus my Lord.”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4A37AD3-D920-7ADA-38A7-EDE9BAA9BF73}"/>
              </a:ext>
            </a:extLst>
          </p:cNvPr>
          <p:cNvSpPr txBox="1"/>
          <p:nvPr/>
        </p:nvSpPr>
        <p:spPr>
          <a:xfrm>
            <a:off x="489823" y="73852"/>
            <a:ext cx="112326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FF00"/>
                </a:solidFill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If you know him personally…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63432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B7037D37-DF0A-AC0D-8F32-FA7528CC6E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740"/>
            <a:ext cx="12192000" cy="6830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4EB66FE-4E71-BA9B-AE6A-C8F4C78656C1}"/>
              </a:ext>
            </a:extLst>
          </p:cNvPr>
          <p:cNvSpPr txBox="1"/>
          <p:nvPr/>
        </p:nvSpPr>
        <p:spPr>
          <a:xfrm>
            <a:off x="408867" y="1757405"/>
            <a:ext cx="11374265" cy="3108543"/>
          </a:xfrm>
          <a:prstGeom prst="rect">
            <a:avLst/>
          </a:prstGeom>
          <a:solidFill>
            <a:srgbClr val="6A87B0">
              <a:alpha val="80000"/>
            </a:srgbClr>
          </a:solidFill>
        </p:spPr>
        <p:txBody>
          <a:bodyPr wrap="square" rtlCol="0">
            <a:spAutoFit/>
          </a:bodyPr>
          <a:lstStyle/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4400" b="1" dirty="0">
                <a:solidFill>
                  <a:srgbClr val="FFFF00"/>
                </a:solidFill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Allow his power to </a:t>
            </a:r>
            <a:r>
              <a:rPr lang="en-US" sz="4400" b="1" dirty="0"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transform</a:t>
            </a:r>
            <a:r>
              <a:rPr lang="en-US" sz="4400" b="1" dirty="0">
                <a:solidFill>
                  <a:srgbClr val="FFFF00"/>
                </a:solidFill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your life</a:t>
            </a:r>
          </a:p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4400" b="1" dirty="0">
                <a:solidFill>
                  <a:srgbClr val="FFFF00"/>
                </a:solidFill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Trust in his power to enable your ministry</a:t>
            </a:r>
          </a:p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4400" b="1" dirty="0">
                <a:solidFill>
                  <a:srgbClr val="FFFF00"/>
                </a:solidFill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Embrace his </a:t>
            </a:r>
            <a:r>
              <a:rPr lang="en-US" sz="4400" b="1" dirty="0"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plan</a:t>
            </a:r>
            <a:r>
              <a:rPr lang="en-US" sz="4400" b="1" dirty="0">
                <a:solidFill>
                  <a:srgbClr val="FFFF00"/>
                </a:solidFill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of obedience, suffering and future glory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4A37AD3-D920-7ADA-38A7-EDE9BAA9BF73}"/>
              </a:ext>
            </a:extLst>
          </p:cNvPr>
          <p:cNvSpPr txBox="1"/>
          <p:nvPr/>
        </p:nvSpPr>
        <p:spPr>
          <a:xfrm>
            <a:off x="489823" y="73852"/>
            <a:ext cx="112326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FF00"/>
                </a:solidFill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How do we Grow in Knowing Him?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62672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3428775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12192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3733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NT Preaching link at BibleStudyDownloads.org</a:t>
            </a:r>
            <a:endParaRPr lang="en-US" sz="1400" b="1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0"/>
            <a:ext cx="1219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Get this </a:t>
            </a:r>
            <a:r>
              <a:rPr kumimoji="0" lang="en-US" sz="4267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presentation for </a:t>
            </a:r>
            <a:r>
              <a:rPr kumimoji="0" lang="en-US" sz="4267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free!</a:t>
            </a:r>
            <a:endParaRPr kumimoji="0" lang="en-US" sz="1467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1"/>
          <a:stretch/>
        </p:blipFill>
        <p:spPr>
          <a:xfrm>
            <a:off x="-58897" y="636982"/>
            <a:ext cx="12309796" cy="5650045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31" y="2222340"/>
            <a:ext cx="8204283" cy="3483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8715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with a beard&#10;&#10;Description automatically generated with medium confidence">
            <a:extLst>
              <a:ext uri="{FF2B5EF4-FFF2-40B4-BE49-F238E27FC236}">
                <a16:creationId xmlns:a16="http://schemas.microsoft.com/office/drawing/2014/main" id="{1200C39D-C7DB-8EAE-6B93-9024714363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955" y="0"/>
            <a:ext cx="6739045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FFFE83B-6BC2-A0E3-9321-16913B0DDDBF}"/>
              </a:ext>
            </a:extLst>
          </p:cNvPr>
          <p:cNvSpPr txBox="1"/>
          <p:nvPr/>
        </p:nvSpPr>
        <p:spPr>
          <a:xfrm>
            <a:off x="191099" y="189651"/>
            <a:ext cx="5568169" cy="6478697"/>
          </a:xfrm>
          <a:prstGeom prst="rect">
            <a:avLst/>
          </a:prstGeom>
          <a:solidFill>
            <a:srgbClr val="3E1A00"/>
          </a:solidFill>
          <a:ln w="1016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marL="228600" lvl="1">
              <a:spcAft>
                <a:spcPts val="600"/>
              </a:spcAft>
            </a:pPr>
            <a:endParaRPr lang="en-US" sz="4000" b="1" dirty="0">
              <a:solidFill>
                <a:srgbClr val="FFFF00"/>
              </a:solidFill>
              <a:effectLst>
                <a:glow rad="139700">
                  <a:schemeClr val="bg1"/>
                </a:glo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lvl="1">
              <a:spcAft>
                <a:spcPts val="600"/>
              </a:spcAft>
            </a:pPr>
            <a:endParaRPr lang="en-US" sz="4000" b="1" dirty="0">
              <a:solidFill>
                <a:srgbClr val="FFFF00"/>
              </a:solidFill>
              <a:effectLst>
                <a:glow rad="139700">
                  <a:schemeClr val="bg1"/>
                </a:glo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lvl="1">
              <a:spcAft>
                <a:spcPts val="600"/>
              </a:spcAft>
            </a:pPr>
            <a:endParaRPr lang="en-US" sz="4000" b="1" dirty="0">
              <a:solidFill>
                <a:srgbClr val="FFFF00"/>
              </a:solidFill>
              <a:effectLst>
                <a:glow rad="139700">
                  <a:schemeClr val="bg1"/>
                </a:glo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lvl="1">
              <a:spcAft>
                <a:spcPts val="600"/>
              </a:spcAft>
            </a:pPr>
            <a:r>
              <a:rPr lang="en-US" sz="4000" b="1" dirty="0">
                <a:solidFill>
                  <a:srgbClr val="FFFF00"/>
                </a:solidFill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But whatever gain I had, I counted as loss for the sake of Christ.</a:t>
            </a:r>
            <a:endParaRPr lang="en-US" sz="4000" b="1" i="0" dirty="0">
              <a:solidFill>
                <a:srgbClr val="FFFF00"/>
              </a:solidFill>
              <a:effectLst>
                <a:glow rad="139700">
                  <a:schemeClr val="bg1"/>
                </a:glo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lvl="1">
              <a:spcAft>
                <a:spcPts val="600"/>
              </a:spcAft>
            </a:pPr>
            <a:r>
              <a:rPr lang="en-US" sz="4000" b="1" dirty="0">
                <a:solidFill>
                  <a:srgbClr val="FFFF00"/>
                </a:solidFill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              Philippians 3:7</a:t>
            </a:r>
          </a:p>
          <a:p>
            <a:pPr marL="228600" lvl="1">
              <a:spcAft>
                <a:spcPts val="600"/>
              </a:spcAft>
            </a:pPr>
            <a:endParaRPr lang="en-US" sz="4000" b="1" i="0" dirty="0">
              <a:solidFill>
                <a:srgbClr val="FFFF00"/>
              </a:solidFill>
              <a:effectLst>
                <a:glow rad="139700">
                  <a:schemeClr val="bg1"/>
                </a:glo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lvl="1">
              <a:spcAft>
                <a:spcPts val="600"/>
              </a:spcAft>
            </a:pPr>
            <a:endParaRPr lang="en-US" sz="2000" b="1" dirty="0">
              <a:solidFill>
                <a:srgbClr val="FFFF00"/>
              </a:solidFill>
              <a:effectLst>
                <a:glow rad="139700">
                  <a:schemeClr val="bg1"/>
                </a:glo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lvl="1">
              <a:spcAft>
                <a:spcPts val="600"/>
              </a:spcAft>
            </a:pPr>
            <a:endParaRPr lang="en-US" sz="4000" b="1" i="0" dirty="0">
              <a:solidFill>
                <a:srgbClr val="FFFF00"/>
              </a:solidFill>
              <a:effectLst>
                <a:glow rad="139700">
                  <a:schemeClr val="bg1"/>
                </a:glo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75398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B7037D37-DF0A-AC0D-8F32-FA7528CC6E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740"/>
            <a:ext cx="12192000" cy="6830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4EB66FE-4E71-BA9B-AE6A-C8F4C78656C1}"/>
              </a:ext>
            </a:extLst>
          </p:cNvPr>
          <p:cNvSpPr txBox="1"/>
          <p:nvPr/>
        </p:nvSpPr>
        <p:spPr>
          <a:xfrm>
            <a:off x="479684" y="612844"/>
            <a:ext cx="11232632" cy="5632311"/>
          </a:xfrm>
          <a:prstGeom prst="rect">
            <a:avLst/>
          </a:prstGeom>
          <a:solidFill>
            <a:srgbClr val="6A87B0">
              <a:alpha val="8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4000" b="1" baseline="30000" dirty="0"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  <a:r>
              <a:rPr lang="en-US" sz="4000" b="1" dirty="0"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Indeed, I count everything as loss because of the surpassing worth of knowing Christ Jesus my Lord. For his sake I have suffered the loss of all things and count them as rubbish, in order that I may gain Christ </a:t>
            </a:r>
            <a:r>
              <a:rPr lang="en-US" sz="4000" b="1" baseline="30000" dirty="0"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  <a:r>
              <a:rPr lang="en-US" sz="4000" b="1" dirty="0"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and be found in him, not having a righteousness of my own that comes from the law, but that which comes through faith in Christ, the righteousness from God that depends on faith – </a:t>
            </a:r>
          </a:p>
          <a:p>
            <a:r>
              <a:rPr lang="en-US" sz="4000" b="1" dirty="0"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           Philippians 3:8-9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3395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B7037D37-DF0A-AC0D-8F32-FA7528CC6E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740"/>
            <a:ext cx="12192000" cy="6830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4EB66FE-4E71-BA9B-AE6A-C8F4C78656C1}"/>
              </a:ext>
            </a:extLst>
          </p:cNvPr>
          <p:cNvSpPr txBox="1"/>
          <p:nvPr/>
        </p:nvSpPr>
        <p:spPr>
          <a:xfrm>
            <a:off x="479684" y="2132157"/>
            <a:ext cx="11232632" cy="4154984"/>
          </a:xfrm>
          <a:prstGeom prst="rect">
            <a:avLst/>
          </a:prstGeom>
          <a:solidFill>
            <a:srgbClr val="6A87B0">
              <a:alpha val="8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4400" b="1" baseline="30000" dirty="0"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10</a:t>
            </a:r>
            <a:r>
              <a:rPr lang="en-US" sz="4400" b="1" dirty="0"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that I may know him and the power of his resurrection, and may share his sufferings, becoming like him in his death, </a:t>
            </a:r>
            <a:r>
              <a:rPr lang="en-US" sz="4400" b="1" baseline="30000" dirty="0"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11</a:t>
            </a:r>
            <a:r>
              <a:rPr lang="en-US" sz="4400" b="1" dirty="0"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that by any means possible I may attain the resurrection from the dead.</a:t>
            </a:r>
          </a:p>
          <a:p>
            <a:r>
              <a:rPr lang="en-US" sz="4400" b="1" dirty="0"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          Philippians 3:10-11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586257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B7037D37-DF0A-AC0D-8F32-FA7528CC6E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740"/>
            <a:ext cx="12192000" cy="6830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4EB66FE-4E71-BA9B-AE6A-C8F4C78656C1}"/>
              </a:ext>
            </a:extLst>
          </p:cNvPr>
          <p:cNvSpPr txBox="1"/>
          <p:nvPr/>
        </p:nvSpPr>
        <p:spPr>
          <a:xfrm>
            <a:off x="479684" y="1118004"/>
            <a:ext cx="11232632" cy="5509200"/>
          </a:xfrm>
          <a:prstGeom prst="rect">
            <a:avLst/>
          </a:prstGeom>
          <a:solidFill>
            <a:srgbClr val="6A87B0">
              <a:alpha val="8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4400" b="1" baseline="30000" dirty="0"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  <a:r>
              <a:rPr lang="en-US" sz="4400" b="1" dirty="0"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Indeed, I count everything as loss because of the </a:t>
            </a:r>
            <a:r>
              <a:rPr lang="en-US" sz="4400" b="1" dirty="0">
                <a:solidFill>
                  <a:srgbClr val="FFFF00"/>
                </a:solidFill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surpassing worth of knowing Christ Jesus </a:t>
            </a:r>
            <a:r>
              <a:rPr lang="en-US" sz="4400" b="1" dirty="0"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my Lord... </a:t>
            </a:r>
            <a:r>
              <a:rPr lang="en-US" sz="4400" b="1" baseline="30000" dirty="0"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10</a:t>
            </a:r>
            <a:r>
              <a:rPr lang="en-US" sz="4400" b="1" dirty="0"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>
                <a:solidFill>
                  <a:srgbClr val="FFFF00"/>
                </a:solidFill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that I may know him </a:t>
            </a:r>
            <a:r>
              <a:rPr lang="en-US" sz="4400" b="1" dirty="0"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and the power of his resurrection, and may share his sufferings, becoming like him in his death, </a:t>
            </a:r>
            <a:r>
              <a:rPr lang="en-US" sz="4400" b="1" baseline="30000" dirty="0"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11</a:t>
            </a:r>
            <a:r>
              <a:rPr lang="en-US" sz="4400" b="1" dirty="0"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that by any means possible I may attain the resurrection from the dead.</a:t>
            </a:r>
          </a:p>
          <a:p>
            <a:r>
              <a:rPr lang="en-US" sz="4400" b="1" dirty="0"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          Philippians 3:8, 10-11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7089561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9A5FAD46-865E-472D-B11E-23B585AA588A}"/>
  <p:tag name="ISPRING_RESOURCE_FOLDER" val="C:\Users\dlbri\OneDrive\Documents\DanHome\AIC Pastoring\Messages\Philippians\Chapter 3\Philippians 3_10-11 Knowing Christ\"/>
  <p:tag name="ISPRING_PRESENTATION_PATH" val="C:\Users\dlbri\OneDrive\Documents\DanHome\AIC Pastoring\Messages\Philippians\Chapter 3\Philippians 3_10-11 Knowing Christ.pptx"/>
  <p:tag name="ISPRING_PROJECT_VERSION" val="9.3"/>
  <p:tag name="ISPRING_PROJECT_FOLDER_UPDATED" val="1"/>
  <p:tag name="ISPRING_SCREEN_RECS_UPDATED" val="C:\Users\dlbri\OneDrive\Documents\DanHome\AIC Pastoring\Messages\Philippians\Chapter 3\Philippians 3_10-11 Knowing Christ\"/>
  <p:tag name="FLASHSPRING_ZOOM_TAG" val="52"/>
  <p:tag name="ISPRING_PRESENTATION_INFO_2" val="&lt;?xml version=&quot;1.0&quot; encoding=&quot;UTF-8&quot; standalone=&quot;no&quot; ?&gt;&#10;&lt;presentation2&gt;&#10;&#10;  &lt;slides&gt;&#10;    &lt;slide id=&quot;{F20F637F-D265-4B70-8928-2B4068EDB070}&quot; pptId=&quot;258&quot;/&gt;&#10;    &lt;slide id=&quot;{8EADB8E7-906D-4942-AB51-925C54884A48}&quot; pptId=&quot;376&quot;/&gt;&#10;    &lt;slide id=&quot;{2C7E261B-2EB4-475A-9E13-B8629F566B13}&quot; pptId=&quot;377&quot;/&gt;&#10;    &lt;slide id=&quot;{E404F913-B2DF-4883-9988-0134D293C64D}&quot; pptId=&quot;330&quot;/&gt;&#10;    &lt;slide id=&quot;{5EDEBB75-A994-40BB-99B8-23825FA6139E}&quot; pptId=&quot;331&quot;/&gt;&#10;    &lt;slide id=&quot;{EA2510B0-2F08-4C22-B168-4F4E0D106658}&quot; pptId=&quot;332&quot;/&gt;&#10;    &lt;slide id=&quot;{E49E87FE-4B55-457F-9B87-9F57CF119D3B}&quot; pptId=&quot;333&quot;/&gt;&#10;    &lt;slide id=&quot;{27F24CF3-D552-4E90-AFC7-272FB0AAA050}&quot; pptId=&quot;304&quot;/&gt;&#10;    &lt;slide id=&quot;{11BE749E-9E97-4360-BD9D-BB33AC52A0BB}&quot; pptId=&quot;378&quot;/&gt;&#10;    &lt;slide id=&quot;{97B74238-C25F-420E-8926-F8FA2D99F69F}&quot; pptId=&quot;337&quot;/&gt;&#10;    &lt;slide id=&quot;{847E6039-8651-4240-B07E-3CFAE0E3803C}&quot; pptId=&quot;338&quot;/&gt;&#10;    &lt;slide id=&quot;{528BDC84-BC21-4C3C-8642-67C5C0F2B85A}&quot; pptId=&quot;339&quot;/&gt;&#10;    &lt;slide id=&quot;{0FA7BC67-B64A-4F86-82BB-E3695B9731CD}&quot; pptId=&quot;340&quot;/&gt;&#10;    &lt;slide id=&quot;{8CAF0402-84C5-4141-A3DB-A2DC720BC519}&quot; pptId=&quot;341&quot;/&gt;&#10;    &lt;slide id=&quot;{63FFEA9A-0365-493E-B3AE-C8C7A0C8083F}&quot; pptId=&quot;342&quot;/&gt;&#10;    &lt;slide id=&quot;{CFB80D8C-8FE0-47EE-8FEA-1B3D80150675}&quot; pptId=&quot;346&quot;/&gt;&#10;    &lt;slide id=&quot;{B5BB7881-EEC4-4FA3-AB18-3687E777CEAE}&quot; pptId=&quot;379&quot;/&gt;&#10;    &lt;slide id=&quot;{AAA93778-5013-4831-9092-20BEACDB47B5}&quot; pptId=&quot;343&quot;/&gt;&#10;    &lt;slide id=&quot;{A4796DDE-6C8C-48BF-9D9E-5F4FD21F1033}&quot; pptId=&quot;344&quot;/&gt;&#10;    &lt;slide id=&quot;{96503BC4-22A9-4D82-AB99-7044764DBC4E}&quot; pptId=&quot;345&quot;/&gt;&#10;    &lt;slide id=&quot;{C9F3778B-813E-474D-80E7-7076E900017F}&quot; pptId=&quot;347&quot;/&gt;&#10;    &lt;slide id=&quot;{CF84D605-20CF-4D53-9BA2-CC2351D7F5EF}&quot; pptId=&quot;349&quot;/&gt;&#10;    &lt;slide id=&quot;{C57BBA01-6D10-4E5C-9628-AEDF17ACF3C8}&quot; pptId=&quot;348&quot;/&gt;&#10;    &lt;slide id=&quot;{0CFDDAEC-8125-43A2-937C-5F727A77C4D8}&quot; pptId=&quot;350&quot;/&gt;&#10;    &lt;slide id=&quot;{ECEA7D12-E11C-4A0E-B50E-854FF8368B99}&quot; pptId=&quot;351&quot;/&gt;&#10;    &lt;slide id=&quot;{0A4C0396-CC78-4232-9534-EAAEC084ECEE}&quot; pptId=&quot;363&quot;/&gt;&#10;    &lt;slide id=&quot;{DECE9137-B291-4A7A-9034-EE9B436C3C66}&quot; pptId=&quot;390&quot;/&gt;&#10;    &lt;slide id=&quot;{95222239-21DD-41F0-9496-0A6F2FA68EEC}&quot; pptId=&quot;352&quot;/&gt;&#10;    &lt;slide id=&quot;{6297E173-139E-429E-87D1-B26162B971A1}&quot; pptId=&quot;357&quot;/&gt;&#10;    &lt;slide id=&quot;{C15D9936-AAAF-4B01-85FB-E931D7A4786B}&quot; pptId=&quot;380&quot;/&gt;&#10;    &lt;slide id=&quot;{F1F330AF-47A2-45B1-AABA-31A6D1795163}&quot; pptId=&quot;355&quot;/&gt;&#10;    &lt;slide id=&quot;{04D15A44-5DE3-4865-9466-8D37B5019440}&quot; pptId=&quot;356&quot;/&gt;&#10;    &lt;slide id=&quot;{01554F73-85C8-42CB-AB8F-F020F63EAF86}&quot; pptId=&quot;381&quot;/&gt;&#10;    &lt;slide id=&quot;{FE050054-D6D3-4D87-963E-ED767AE9A90E}&quot; pptId=&quot;382&quot;/&gt;&#10;    &lt;slide id=&quot;{A8341199-D29E-4059-980B-28DB62DFB616}&quot; pptId=&quot;383&quot;/&gt;&#10;    &lt;slide id=&quot;{502868CE-CE0B-47D7-B86C-CEA7AEBD69AA}&quot; pptId=&quot;384&quot;/&gt;&#10;    &lt;slide id=&quot;{6EC0897D-ACA9-4083-A0B8-67586D67CE21}&quot; pptId=&quot;385&quot;/&gt;&#10;    &lt;slide id=&quot;{92085B32-C67D-4A5D-845A-93854F8F8A3A}&quot; pptId=&quot;358&quot;/&gt;&#10;    &lt;slide id=&quot;{42BE119E-0349-4F49-A4B2-FC40D8FFB863}&quot; pptId=&quot;360&quot;/&gt;&#10;    &lt;slide id=&quot;{6AD94AB6-3604-49D3-8876-65A9AF9CEAC1}&quot; pptId=&quot;359&quot;/&gt;&#10;    &lt;slide id=&quot;{E21A6F11-E44C-4D02-A2F5-5F0E5BFCD0BF}&quot; pptId=&quot;361&quot;/&gt;&#10;    &lt;slide id=&quot;{4B0E405B-E6FD-49FA-A581-07EB25E2BEFD}&quot; pptId=&quot;362&quot;/&gt;&#10;    &lt;slide id=&quot;{93F0F51E-A804-4B6B-A95C-1404E8133102}&quot; pptId=&quot;365&quot;/&gt;&#10;    &lt;slide id=&quot;{9940700A-A9E7-412F-8E98-76794E607BA7}&quot; pptId=&quot;366&quot;/&gt;&#10;    &lt;slide id=&quot;{63765EA0-A270-479E-89E3-1922EC754CE3}&quot; pptId=&quot;369&quot;/&gt;&#10;    &lt;slide id=&quot;{0057FA36-D6A9-4E27-80D0-CCFCC9D42A60}&quot; pptId=&quot;370&quot;/&gt;&#10;    &lt;slide id=&quot;{D3031149-0E96-43CA-B4B4-A245F53D8EA5}&quot; pptId=&quot;371&quot;/&gt;&#10;    &lt;slide id=&quot;{F6D9877C-A83E-4843-B182-2112D97A0897}&quot; pptId=&quot;386&quot;/&gt;&#10;    &lt;slide id=&quot;{5A64E43F-4987-4D34-896D-2EDCD5D365B7}&quot; pptId=&quot;372&quot;/&gt;&#10;    &lt;slide id=&quot;{90A88D05-5D82-4E6D-9E96-EB2EF6158DED}&quot; pptId=&quot;387&quot;/&gt;&#10;    &lt;slide id=&quot;{7C6349AE-3A10-4D3B-A0E0-12F584E63A1F}&quot; pptId=&quot;374&quot;/&gt;&#10;    &lt;slide id=&quot;{99AAB57C-EB5D-4D82-9C9D-4E20B7D0CAE8}&quot; pptId=&quot;391&quot;/&gt;&#10;    &lt;slide id=&quot;{2D8B8B66-C5DC-4A0C-A1F6-BBA09F56EBA6}&quot; pptId=&quot;389&quot;/&gt;&#10;    &lt;slide id=&quot;{8F7CB4CA-C5F4-4362-8E9B-6EAE3AFBF73E}&quot; pptId=&quot;298&quot;/&gt;&#10;  &lt;/slides&gt;&#10;&#10;  &lt;narration&gt;&#10;    &lt;audioTracks&gt;&#10;      &lt;audioTrack muted=&quot;false&quot; name=&quot;Philippians 3_10-11 Edited Sound Board Recording&quot; resource=&quot;65cf77b0&quot; slideId=&quot;{F20F637F-D265-4B70-8928-2B4068EDB070}&quot; startTime=&quot;0&quot; stepIndex=&quot;0&quot; volume=&quot;1&quot;&gt;&#10;        &lt;audio channels=&quot;2&quot; format=&quot;fltp&quot; sampleRate=&quot;48000&quot;/&gt;&#10;      &lt;/audioTrack&gt;&#10;    &lt;/audioTracks&gt;&#10;    &lt;videoTracks/&gt;&#10;  &lt;/narration&gt;&#10;&#10;&lt;/presentation2&gt;&#10;"/>
  <p:tag name="ISPRING_LMS_API_VERSION" val="SCORM 2004 (4th edition)"/>
  <p:tag name="ISPRING_ULTRA_SCORM_COURSE_ID" val="D7E974AC-38A1-4B84-A21C-5C10992BA40A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CLOUDFOLDERID" val="1"/>
  <p:tag name="ISPRINGONLINEFOLDERID" val="1"/>
  <p:tag name="ISPRING_OUTPUT_FOLDER" val="[[&quot;\uFFFD\/\bP{52F60523-431F-4090-BD6D-7A152C603D33}&quot;,&quot;C:\\Users\\dlbri\\OneDrive\\Documents\\DanHome\\AIC Pastoring\\Messages\\Philippians\\Chapter 3\\AV&quot;]]"/>
  <p:tag name="ISPRING_PUBLISH_SETTINGS" val="{&quot;commonSettings&quot;:{&quot;webSettings&quot;:{&quot;useMobileViewer&quot;:&quot;T_FALSE&quot;,&quot;format&quot;:&quot;OF_VIDEO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}}"/>
  <p:tag name="ISPRING_SCORM_RATE_SLIDES" val="0"/>
  <p:tag name="ISPRING_SCORM_RATE_QUIZZES" val="0"/>
  <p:tag name="ISPRING_SCORM_PASSING_SCORE" val="0.000000"/>
  <p:tag name="ISPRING_PRESENTATION_TITLE" val="Philippians 3_10-11 Knowing Christ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33.321"/>
  <p:tag name="ISPRING_CUSTOM_TIMING_USED" val="1"/>
  <p:tag name="ISPRING_SLIDE_ID_2" val="{11BE749E-9E97-4360-BD9D-BB33AC52A0BB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33.686"/>
  <p:tag name="TIMING" val="|9.358|7.648|11.008"/>
  <p:tag name="ISPRING_CUSTOM_TIMING_USED" val="1"/>
  <p:tag name="ISPRING_SLIDE_ID_2" val="{97B74238-C25F-420E-8926-F8FA2D99F69F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44.781"/>
  <p:tag name="TIMING" val="|25.008|9.301"/>
  <p:tag name="ISPRING_CUSTOM_TIMING_USED" val="1"/>
  <p:tag name="ISPRING_SLIDE_ID_2" val="{847E6039-8651-4240-B07E-3CFAE0E3803C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103.576"/>
  <p:tag name="TIMING" val="|53.656"/>
  <p:tag name="ISPRING_CUSTOM_TIMING_USED" val="1"/>
  <p:tag name="ISPRING_SLIDE_ID_2" val="{528BDC84-BC21-4C3C-8642-67C5C0F2B85A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49.020"/>
  <p:tag name="TIMING" val="|32.065"/>
  <p:tag name="ISPRING_CUSTOM_TIMING_USED" val="1"/>
  <p:tag name="ISPRING_SLIDE_ID_2" val="{0FA7BC67-B64A-4F86-82BB-E3695B9731CD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79.624"/>
  <p:tag name="TIMING" val="|21.295|31.943"/>
  <p:tag name="ISPRING_CUSTOM_TIMING_USED" val="1"/>
  <p:tag name="ISPRING_SLIDE_ID_2" val="{8CAF0402-84C5-4141-A3DB-A2DC720BC519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29.154"/>
  <p:tag name="TIMING" val="|9.854"/>
  <p:tag name="ISPRING_CUSTOM_TIMING_USED" val="1"/>
  <p:tag name="ISPRING_SLIDE_ID_2" val="{63FFEA9A-0365-493E-B3AE-C8C7A0C8083F}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CFB80D8C-8FE0-47EE-8FEA-1B3D80150675}"/>
  <p:tag name="GENSWF_ADVANCE_TIME" val="29.649"/>
  <p:tag name="TIMING" val="|5.12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B5BB7881-EEC4-4FA3-AB18-3687E777CEAE}"/>
  <p:tag name="GENSWF_ADVANCE_TIME" val="63.28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AAA93778-5013-4831-9092-20BEACDB47B5}"/>
  <p:tag name="GENSWF_ADVANCE_TIME" val="12.07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39.598"/>
  <p:tag name="ISPRING_CUSTOM_TIMING_USED" val="1"/>
  <p:tag name="ISPRING_SLIDE_ID_2" val="{F20F637F-D265-4B70-8928-2B4068EDB070}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A4796DDE-6C8C-48BF-9D9E-5F4FD21F1033}"/>
  <p:tag name="GENSWF_ADVANCE_TIME" val="14.114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96503BC4-22A9-4D82-AB99-7044764DBC4E}"/>
  <p:tag name="GENSWF_ADVANCE_TIME" val="20.493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C9F3778B-813E-474D-80E7-7076E900017F}"/>
  <p:tag name="GENSWF_ADVANCE_TIME" val="26.428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CF84D605-20CF-4D53-9BA2-CC2351D7F5EF}"/>
  <p:tag name="GENSWF_ADVANCE_TIME" val="51.156"/>
  <p:tag name="TIMING" val="|37.884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C57BBA01-6D10-4E5C-9628-AEDF17ACF3C8}"/>
  <p:tag name="GENSWF_ADVANCE_TIME" val="45.214"/>
  <p:tag name="TIMING" val="|23.699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0CFDDAEC-8125-43A2-937C-5F727A77C4D8}"/>
  <p:tag name="GENSWF_ADVANCE_TIME" val="67.146"/>
  <p:tag name="TIMING" val="|18.407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ECEA7D12-E11C-4A0E-B50E-854FF8368B99}"/>
  <p:tag name="GENSWF_ADVANCE_TIME" val="61.563"/>
  <p:tag name="TIMING" val="|14.604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0A4C0396-CC78-4232-9534-EAAEC084ECEE}"/>
  <p:tag name="GENSWF_ADVANCE_TIME" val="53.667"/>
  <p:tag name="TIMING" val="|14.37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DECE9137-B291-4A7A-9034-EE9B436C3C66}"/>
  <p:tag name="GENSWF_ADVANCE_TIME" val="4.784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95222239-21DD-41F0-9496-0A6F2FA68EEC}"/>
  <p:tag name="GENSWF_ADVANCE_TIME" val="45.063"/>
  <p:tag name="TIMING" val="|1.021|10.772|12.22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145.354"/>
  <p:tag name="TIMING" val="|101.366|20.426|1.922|4.955|2.309"/>
  <p:tag name="ISPRING_CUSTOM_TIMING_USED" val="1"/>
  <p:tag name="ISPRING_SLIDE_ID_2" val="{8EADB8E7-906D-4942-AB51-925C54884A48}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6297E173-139E-429E-87D1-B26162B971A1}"/>
  <p:tag name="GENSWF_ADVANCE_TIME" val="44.701"/>
  <p:tag name="TIMING" val="|9.848|19.58|1.878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C15D9936-AAAF-4B01-85FB-E931D7A4786B}"/>
  <p:tag name="GENSWF_ADVANCE_TIME" val="25.002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F1F330AF-47A2-45B1-AABA-31A6D1795163}"/>
  <p:tag name="GENSWF_ADVANCE_TIME" val="33.758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04D15A44-5DE3-4865-9466-8D37B5019440}"/>
  <p:tag name="GENSWF_ADVANCE_TIME" val="20.284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01554F73-85C8-42CB-AB8F-F020F63EAF86}"/>
  <p:tag name="GENSWF_ADVANCE_TIME" val="24.098"/>
  <p:tag name="TIMING" val="|15.986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FE050054-D6D3-4D87-963E-ED767AE9A90E}"/>
  <p:tag name="GENSWF_ADVANCE_TIME" val="14.020"/>
  <p:tag name="TIMING" val="|8.584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A8341199-D29E-4059-980B-28DB62DFB616}"/>
  <p:tag name="GENSWF_ADVANCE_TIME" val="15.795"/>
  <p:tag name="TIMING" val="|8.114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502868CE-CE0B-47D7-B86C-CEA7AEBD69AA}"/>
  <p:tag name="GENSWF_ADVANCE_TIME" val="14.929"/>
  <p:tag name="TIMING" val="|4.753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6EC0897D-ACA9-4083-A0B8-67586D67CE21}"/>
  <p:tag name="GENSWF_ADVANCE_TIME" val="19.57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92085B32-C67D-4A5D-845A-93854F8F8A3A}"/>
  <p:tag name="GENSWF_ADVANCE_TIME" val="54.091"/>
  <p:tag name="TIMING" val="|6.264|20.47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21.532"/>
  <p:tag name="ISPRING_CUSTOM_TIMING_USED" val="1"/>
  <p:tag name="ISPRING_SLIDE_ID_2" val="{2C7E261B-2EB4-475A-9E13-B8629F566B13}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42BE119E-0349-4F49-A4B2-FC40D8FFB863}"/>
  <p:tag name="GENSWF_ADVANCE_TIME" val="161.723"/>
  <p:tag name="TIMING" val="|1.053|14.133|14.347|37.236|36.135|32.899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6AD94AB6-3604-49D3-8876-65A9AF9CEAC1}"/>
  <p:tag name="GENSWF_ADVANCE_TIME" val="101.807"/>
  <p:tag name="TIMING" val="|12.521|15.658|24.401|18.857|15.327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E21A6F11-E44C-4D02-A2F5-5F0E5BFCD0BF}"/>
  <p:tag name="GENSWF_ADVANCE_TIME" val="81.063"/>
  <p:tag name="TIMING" val="|6.453|25.206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4B0E405B-E6FD-49FA-A581-07EB25E2BEFD}"/>
  <p:tag name="GENSWF_ADVANCE_TIME" val="106.89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93F0F51E-A804-4B6B-A95C-1404E8133102}"/>
  <p:tag name="GENSWF_ADVANCE_TIME" val="18.139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9940700A-A9E7-412F-8E98-76794E607BA7}"/>
  <p:tag name="GENSWF_ADVANCE_TIME" val="22.752"/>
  <p:tag name="TIMING" val="|7.2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63765EA0-A270-479E-89E3-1922EC754CE3}"/>
  <p:tag name="GENSWF_ADVANCE_TIME" val="20.847"/>
  <p:tag name="TIMING" val="|10.32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0057FA36-D6A9-4E27-80D0-CCFCC9D42A60}"/>
  <p:tag name="GENSWF_ADVANCE_TIME" val="54.772"/>
  <p:tag name="TIMING" val="|20.124|4.752|19.563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D3031149-0E96-43CA-B4B4-A245F53D8EA5}"/>
  <p:tag name="GENSWF_ADVANCE_TIME" val="22.743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F6D9877C-A83E-4843-B182-2112D97A0897}"/>
  <p:tag name="GENSWF_ADVANCE_TIME" val="19.5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28.515"/>
  <p:tag name="ISPRING_CUSTOM_TIMING_USED" val="1"/>
  <p:tag name="ISPRING_SLIDE_ID_2" val="{E404F913-B2DF-4883-9988-0134D293C64D}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5A64E43F-4987-4D34-896D-2EDCD5D365B7}"/>
  <p:tag name="GENSWF_ADVANCE_TIME" val="50.533"/>
  <p:tag name="TIMING" val="|12.472|11.155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90A88D05-5D82-4E6D-9E96-EB2EF6158DED}"/>
  <p:tag name="GENSWF_ADVANCE_TIME" val="36.057"/>
  <p:tag name="TIMING" val="|8.622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7C6349AE-3A10-4D3B-A0E0-12F584E63A1F}"/>
  <p:tag name="GENSWF_ADVANCE_TIME" val="48.979"/>
  <p:tag name="TIMING" val="|9.678|17.844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99AAB57C-EB5D-4D82-9C9D-4E20B7D0CAE8}"/>
  <p:tag name="GENSWF_ADVANCE_TIME" val="94.245"/>
  <p:tag name="TIMING" val="|4.508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2D8B8B66-C5DC-4A0C-A1F6-BBA09F56EBA6}"/>
  <p:tag name="GENSWF_ADVANCE_TIME" val="72.944"/>
  <p:tag name="TIMING" val="|21.125|19.293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8F7CB4CA-C5F4-4362-8E9B-6EAE3AFBF73E}"/>
  <p:tag name="GENSWF_ADVANCE_TIME" val="49.25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7.159"/>
  <p:tag name="ISPRING_CUSTOM_TIMING_USED" val="1"/>
  <p:tag name="ISPRING_SLIDE_ID_2" val="{5EDEBB75-A994-40BB-99B8-23825FA6139E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37.579"/>
  <p:tag name="ISPRING_CUSTOM_TIMING_USED" val="1"/>
  <p:tag name="ISPRING_SLIDE_ID_2" val="{EA2510B0-2F08-4C22-B168-4F4E0D106658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34.394"/>
  <p:tag name="ISPRING_CUSTOM_TIMING_USED" val="1"/>
  <p:tag name="ISPRING_SLIDE_ID_2" val="{E49E87FE-4B55-457F-9B87-9F57CF119D3B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17.905"/>
  <p:tag name="ISPRING_CUSTOM_TIMING_USED" val="1"/>
  <p:tag name="ISPRING_SLIDE_ID_2" val="{27F24CF3-D552-4E90-AFC7-272FB0AAA050}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2.xml><?xml version="1.0" encoding="utf-8"?>
<a:theme xmlns:a="http://schemas.openxmlformats.org/drawingml/2006/main" name="Orbit">
  <a:themeElements>
    <a:clrScheme name="Orbit 1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333CC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ADE2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10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3333CC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ADE2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TM04033929[[fn=Slate]]</Template>
  <TotalTime>1978</TotalTime>
  <Words>2662</Words>
  <Application>Microsoft Macintosh PowerPoint</Application>
  <PresentationFormat>Widescreen</PresentationFormat>
  <Paragraphs>328</Paragraphs>
  <Slides>55</Slides>
  <Notes>55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55</vt:i4>
      </vt:variant>
    </vt:vector>
  </HeadingPairs>
  <TitlesOfParts>
    <vt:vector size="63" baseType="lpstr">
      <vt:lpstr>Arial</vt:lpstr>
      <vt:lpstr>Calibri</vt:lpstr>
      <vt:lpstr>Calisto MT</vt:lpstr>
      <vt:lpstr>Times New Roman</vt:lpstr>
      <vt:lpstr>Wingdings</vt:lpstr>
      <vt:lpstr>Wingdings 2</vt:lpstr>
      <vt:lpstr>Slate</vt:lpstr>
      <vt:lpstr>Orbit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NT Preaching link at BibleStudyDownloads.org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Philippians 3_10-11 Knowing Christ</dc:title>
  <dc:creator>Dan Bridges</dc:creator>
  <cp:lastModifiedBy>Rick Griffith</cp:lastModifiedBy>
  <cp:revision>6</cp:revision>
  <dcterms:created xsi:type="dcterms:W3CDTF">2023-04-19T02:24:26Z</dcterms:created>
  <dcterms:modified xsi:type="dcterms:W3CDTF">2023-05-01T13:20:57Z</dcterms:modified>
</cp:coreProperties>
</file>